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355" r:id="rId3"/>
    <p:sldId id="356" r:id="rId4"/>
    <p:sldId id="357" r:id="rId5"/>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6666"/>
    <a:srgbClr val="10A017"/>
    <a:srgbClr val="3F71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1" autoAdjust="0"/>
    <p:restoredTop sz="87567" autoAdjust="0"/>
  </p:normalViewPr>
  <p:slideViewPr>
    <p:cSldViewPr>
      <p:cViewPr varScale="1">
        <p:scale>
          <a:sx n="102" d="100"/>
          <a:sy n="102" d="100"/>
        </p:scale>
        <p:origin x="173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9099" cy="497204"/>
          </a:xfrm>
          <a:prstGeom prst="rect">
            <a:avLst/>
          </a:prstGeom>
        </p:spPr>
        <p:txBody>
          <a:bodyPr vert="horz" lIns="91426" tIns="45713" rIns="91426" bIns="45713" rtlCol="0"/>
          <a:lstStyle>
            <a:lvl1pPr algn="l">
              <a:defRPr sz="1200"/>
            </a:lvl1pPr>
          </a:lstStyle>
          <a:p>
            <a:endParaRPr lang="en-GB"/>
          </a:p>
        </p:txBody>
      </p:sp>
      <p:sp>
        <p:nvSpPr>
          <p:cNvPr id="3" name="Date Placeholder 2"/>
          <p:cNvSpPr>
            <a:spLocks noGrp="1"/>
          </p:cNvSpPr>
          <p:nvPr>
            <p:ph type="dt" idx="1"/>
          </p:nvPr>
        </p:nvSpPr>
        <p:spPr>
          <a:xfrm>
            <a:off x="3854940" y="2"/>
            <a:ext cx="2949099" cy="497204"/>
          </a:xfrm>
          <a:prstGeom prst="rect">
            <a:avLst/>
          </a:prstGeom>
        </p:spPr>
        <p:txBody>
          <a:bodyPr vert="horz" lIns="91426" tIns="45713" rIns="91426" bIns="45713" rtlCol="0"/>
          <a:lstStyle>
            <a:lvl1pPr algn="r">
              <a:defRPr sz="1200"/>
            </a:lvl1pPr>
          </a:lstStyle>
          <a:p>
            <a:fld id="{74AFA489-9135-4678-91CC-53CAE32C886C}" type="datetimeFigureOut">
              <a:rPr lang="en-GB" smtClean="0"/>
              <a:pPr/>
              <a:t>22/08/2016</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26" tIns="45713" rIns="91426" bIns="45713" rtlCol="0" anchor="ctr"/>
          <a:lstStyle/>
          <a:p>
            <a:endParaRPr lang="en-GB"/>
          </a:p>
        </p:txBody>
      </p:sp>
      <p:sp>
        <p:nvSpPr>
          <p:cNvPr id="5" name="Notes Placeholder 4"/>
          <p:cNvSpPr>
            <a:spLocks noGrp="1"/>
          </p:cNvSpPr>
          <p:nvPr>
            <p:ph type="body" sz="quarter" idx="3"/>
          </p:nvPr>
        </p:nvSpPr>
        <p:spPr>
          <a:xfrm>
            <a:off x="680562" y="4723450"/>
            <a:ext cx="5444490" cy="4474844"/>
          </a:xfrm>
          <a:prstGeom prst="rect">
            <a:avLst/>
          </a:prstGeom>
        </p:spPr>
        <p:txBody>
          <a:bodyPr vert="horz" lIns="91426" tIns="45713" rIns="91426" bIns="4571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445171"/>
            <a:ext cx="2949099" cy="497204"/>
          </a:xfrm>
          <a:prstGeom prst="rect">
            <a:avLst/>
          </a:prstGeom>
        </p:spPr>
        <p:txBody>
          <a:bodyPr vert="horz" lIns="91426" tIns="45713" rIns="91426" bIns="45713" rtlCol="0" anchor="b"/>
          <a:lstStyle>
            <a:lvl1pPr algn="l">
              <a:defRPr sz="1200"/>
            </a:lvl1pPr>
          </a:lstStyle>
          <a:p>
            <a:endParaRPr lang="en-GB"/>
          </a:p>
        </p:txBody>
      </p:sp>
      <p:sp>
        <p:nvSpPr>
          <p:cNvPr id="7" name="Slide Number Placeholder 6"/>
          <p:cNvSpPr>
            <a:spLocks noGrp="1"/>
          </p:cNvSpPr>
          <p:nvPr>
            <p:ph type="sldNum" sz="quarter" idx="5"/>
          </p:nvPr>
        </p:nvSpPr>
        <p:spPr>
          <a:xfrm>
            <a:off x="3854940" y="9445171"/>
            <a:ext cx="2949099" cy="497204"/>
          </a:xfrm>
          <a:prstGeom prst="rect">
            <a:avLst/>
          </a:prstGeom>
        </p:spPr>
        <p:txBody>
          <a:bodyPr vert="horz" lIns="91426" tIns="45713" rIns="91426" bIns="45713" rtlCol="0" anchor="b"/>
          <a:lstStyle>
            <a:lvl1pPr algn="r">
              <a:defRPr sz="1200"/>
            </a:lvl1pPr>
          </a:lstStyle>
          <a:p>
            <a:fld id="{755376EE-D973-4E64-B51B-923DB2F7F12F}" type="slidenum">
              <a:rPr lang="en-GB" smtClean="0"/>
              <a:pPr/>
              <a:t>‹#›</a:t>
            </a:fld>
            <a:endParaRPr lang="en-GB"/>
          </a:p>
        </p:txBody>
      </p:sp>
    </p:spTree>
    <p:extLst>
      <p:ext uri="{BB962C8B-B14F-4D97-AF65-F5344CB8AC3E}">
        <p14:creationId xmlns:p14="http://schemas.microsoft.com/office/powerpoint/2010/main" val="2150951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5376EE-D973-4E64-B51B-923DB2F7F12F}" type="slidenum">
              <a:rPr lang="en-GB" smtClean="0"/>
              <a:pPr/>
              <a:t>2</a:t>
            </a:fld>
            <a:endParaRPr lang="en-GB"/>
          </a:p>
        </p:txBody>
      </p:sp>
    </p:spTree>
    <p:extLst>
      <p:ext uri="{BB962C8B-B14F-4D97-AF65-F5344CB8AC3E}">
        <p14:creationId xmlns:p14="http://schemas.microsoft.com/office/powerpoint/2010/main" val="4103613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5376EE-D973-4E64-B51B-923DB2F7F12F}" type="slidenum">
              <a:rPr lang="en-GB" smtClean="0"/>
              <a:pPr/>
              <a:t>3</a:t>
            </a:fld>
            <a:endParaRPr lang="en-GB"/>
          </a:p>
        </p:txBody>
      </p:sp>
    </p:spTree>
    <p:extLst>
      <p:ext uri="{BB962C8B-B14F-4D97-AF65-F5344CB8AC3E}">
        <p14:creationId xmlns:p14="http://schemas.microsoft.com/office/powerpoint/2010/main" val="52701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55376EE-D973-4E64-B51B-923DB2F7F12F}" type="slidenum">
              <a:rPr lang="en-GB" smtClean="0"/>
              <a:pPr/>
              <a:t>4</a:t>
            </a:fld>
            <a:endParaRPr lang="en-GB"/>
          </a:p>
        </p:txBody>
      </p:sp>
    </p:spTree>
    <p:extLst>
      <p:ext uri="{BB962C8B-B14F-4D97-AF65-F5344CB8AC3E}">
        <p14:creationId xmlns:p14="http://schemas.microsoft.com/office/powerpoint/2010/main" val="2637205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AF9B64-6D77-4977-A264-3C5709AFD794}" type="datetimeFigureOut">
              <a:rPr lang="en-GB" smtClean="0"/>
              <a:pPr/>
              <a:t>22/08/2016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ABFC42-1AD9-4EC7-88BE-90F54C6867C4}" type="slidenum">
              <a:rPr lang="en-GB" smtClean="0"/>
              <a:pPr/>
              <a:t>‹#›</a:t>
            </a:fld>
            <a:endParaRPr lang="en-GB"/>
          </a:p>
        </p:txBody>
      </p:sp>
    </p:spTree>
    <p:extLst>
      <p:ext uri="{BB962C8B-B14F-4D97-AF65-F5344CB8AC3E}">
        <p14:creationId xmlns:p14="http://schemas.microsoft.com/office/powerpoint/2010/main" val="425709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AF9B64-6D77-4977-A264-3C5709AFD794}" type="datetimeFigureOut">
              <a:rPr lang="en-GB" smtClean="0"/>
              <a:pPr/>
              <a:t>22/08/2016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ABFC42-1AD9-4EC7-88BE-90F54C6867C4}" type="slidenum">
              <a:rPr lang="en-GB" smtClean="0"/>
              <a:pPr/>
              <a:t>‹#›</a:t>
            </a:fld>
            <a:endParaRPr lang="en-GB"/>
          </a:p>
        </p:txBody>
      </p:sp>
    </p:spTree>
    <p:extLst>
      <p:ext uri="{BB962C8B-B14F-4D97-AF65-F5344CB8AC3E}">
        <p14:creationId xmlns:p14="http://schemas.microsoft.com/office/powerpoint/2010/main" val="1259625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4AF9B64-6D77-4977-A264-3C5709AFD794}" type="datetimeFigureOut">
              <a:rPr lang="en-GB" smtClean="0"/>
              <a:pPr/>
              <a:t>22/08/2016</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BABFC42-1AD9-4EC7-88BE-90F54C6867C4}" type="slidenum">
              <a:rPr lang="en-GB" smtClean="0"/>
              <a:pPr/>
              <a:t>‹#›</a:t>
            </a:fld>
            <a:endParaRPr lang="en-GB"/>
          </a:p>
        </p:txBody>
      </p:sp>
    </p:spTree>
    <p:extLst>
      <p:ext uri="{BB962C8B-B14F-4D97-AF65-F5344CB8AC3E}">
        <p14:creationId xmlns:p14="http://schemas.microsoft.com/office/powerpoint/2010/main" val="40175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AF9B64-6D77-4977-A264-3C5709AFD794}" type="datetimeFigureOut">
              <a:rPr lang="en-GB" smtClean="0"/>
              <a:pPr/>
              <a:t>22/08/2016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ABFC42-1AD9-4EC7-88BE-90F54C6867C4}" type="slidenum">
              <a:rPr lang="en-GB" smtClean="0"/>
              <a:pPr/>
              <a:t>‹#›</a:t>
            </a:fld>
            <a:endParaRPr lang="en-GB"/>
          </a:p>
        </p:txBody>
      </p:sp>
    </p:spTree>
    <p:extLst>
      <p:ext uri="{BB962C8B-B14F-4D97-AF65-F5344CB8AC3E}">
        <p14:creationId xmlns:p14="http://schemas.microsoft.com/office/powerpoint/2010/main" val="97008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4AF9B64-6D77-4977-A264-3C5709AFD794}" type="datetimeFigureOut">
              <a:rPr lang="en-GB" smtClean="0"/>
              <a:pPr/>
              <a:t>22/08/2016</a:t>
            </a:fld>
            <a:endParaRPr lang="en-GB"/>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BABFC42-1AD9-4EC7-88BE-90F54C6867C4}" type="slidenum">
              <a:rPr lang="en-GB" smtClean="0"/>
              <a:pPr/>
              <a:t>‹#›</a:t>
            </a:fld>
            <a:endParaRPr lang="en-GB"/>
          </a:p>
        </p:txBody>
      </p:sp>
    </p:spTree>
    <p:extLst>
      <p:ext uri="{BB962C8B-B14F-4D97-AF65-F5344CB8AC3E}">
        <p14:creationId xmlns:p14="http://schemas.microsoft.com/office/powerpoint/2010/main" val="603225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24AF9B64-6D77-4977-A264-3C5709AFD794}" type="datetimeFigureOut">
              <a:rPr lang="en-GB" smtClean="0"/>
              <a:pPr/>
              <a:t>22/08/2016</a:t>
            </a:fld>
            <a:endParaRPr lang="en-GB"/>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BABFC42-1AD9-4EC7-88BE-90F54C6867C4}" type="slidenum">
              <a:rPr lang="en-GB" smtClean="0"/>
              <a:pPr/>
              <a:t>‹#›</a:t>
            </a:fld>
            <a:endParaRPr lang="en-GB"/>
          </a:p>
        </p:txBody>
      </p:sp>
    </p:spTree>
    <p:extLst>
      <p:ext uri="{BB962C8B-B14F-4D97-AF65-F5344CB8AC3E}">
        <p14:creationId xmlns:p14="http://schemas.microsoft.com/office/powerpoint/2010/main" val="2882422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24AF9B64-6D77-4977-A264-3C5709AFD794}" type="datetimeFigureOut">
              <a:rPr lang="en-GB" smtClean="0"/>
              <a:pPr/>
              <a:t>22/08/2016</a:t>
            </a:fld>
            <a:endParaRPr lang="en-GB"/>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BABFC42-1AD9-4EC7-88BE-90F54C6867C4}" type="slidenum">
              <a:rPr lang="en-GB" smtClean="0"/>
              <a:pPr/>
              <a:t>‹#›</a:t>
            </a:fld>
            <a:endParaRPr lang="en-GB"/>
          </a:p>
        </p:txBody>
      </p:sp>
    </p:spTree>
    <p:extLst>
      <p:ext uri="{BB962C8B-B14F-4D97-AF65-F5344CB8AC3E}">
        <p14:creationId xmlns:p14="http://schemas.microsoft.com/office/powerpoint/2010/main" val="381949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AF9B64-6D77-4977-A264-3C5709AFD794}" type="datetimeFigureOut">
              <a:rPr lang="en-GB" smtClean="0"/>
              <a:pPr/>
              <a:t>22/08/2016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ABFC42-1AD9-4EC7-88BE-90F54C6867C4}" type="slidenum">
              <a:rPr lang="en-GB" smtClean="0"/>
              <a:pPr/>
              <a:t>‹#›</a:t>
            </a:fld>
            <a:endParaRPr lang="en-GB"/>
          </a:p>
        </p:txBody>
      </p:sp>
    </p:spTree>
    <p:extLst>
      <p:ext uri="{BB962C8B-B14F-4D97-AF65-F5344CB8AC3E}">
        <p14:creationId xmlns:p14="http://schemas.microsoft.com/office/powerpoint/2010/main" val="3075998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AF9B64-6D77-4977-A264-3C5709AFD794}" type="datetimeFigureOut">
              <a:rPr lang="en-GB" smtClean="0"/>
              <a:pPr/>
              <a:t>22/08/2016</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BABFC42-1AD9-4EC7-88BE-90F54C6867C4}" type="slidenum">
              <a:rPr lang="en-GB" smtClean="0"/>
              <a:pPr/>
              <a:t>‹#›</a:t>
            </a:fld>
            <a:endParaRPr lang="en-GB"/>
          </a:p>
        </p:txBody>
      </p:sp>
    </p:spTree>
    <p:extLst>
      <p:ext uri="{BB962C8B-B14F-4D97-AF65-F5344CB8AC3E}">
        <p14:creationId xmlns:p14="http://schemas.microsoft.com/office/powerpoint/2010/main" val="654054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188640"/>
            <a:ext cx="6840760" cy="490066"/>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7" name="Picture 11" descr="cisi"/>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284837" y="190041"/>
            <a:ext cx="1689100" cy="81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
          <p:cNvSpPr txBox="1">
            <a:spLocks noChangeArrowheads="1"/>
          </p:cNvSpPr>
          <p:nvPr/>
        </p:nvSpPr>
        <p:spPr bwMode="auto">
          <a:xfrm>
            <a:off x="7775575" y="6237312"/>
            <a:ext cx="1368425" cy="492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80" tIns="45691" rIns="91380" bIns="45691">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2600" dirty="0">
                <a:solidFill>
                  <a:schemeClr val="accent1">
                    <a:lumMod val="25000"/>
                  </a:schemeClr>
                </a:solidFill>
                <a:latin typeface="Century Gothic" pitchFamily="34" charset="0"/>
              </a:rPr>
              <a:t>cisi.org</a:t>
            </a:r>
          </a:p>
        </p:txBody>
      </p:sp>
    </p:spTree>
    <p:extLst>
      <p:ext uri="{BB962C8B-B14F-4D97-AF65-F5344CB8AC3E}">
        <p14:creationId xmlns:p14="http://schemas.microsoft.com/office/powerpoint/2010/main" val="899457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spcBef>
          <a:spcPct val="0"/>
        </a:spcBef>
        <a:buNone/>
        <a:defRPr lang="en-GB" sz="2800" b="1" kern="1200" dirty="0" smtClean="0">
          <a:solidFill>
            <a:srgbClr val="006666"/>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1700808"/>
            <a:ext cx="8929265" cy="1600380"/>
          </a:xfrm>
          <a:prstGeom prst="rect">
            <a:avLst/>
          </a:prstGeom>
          <a:noFill/>
        </p:spPr>
        <p:txBody>
          <a:bodyPr wrap="square" lIns="91380" tIns="45691" rIns="91380" bIns="45691" rtlCol="0">
            <a:spAutoFit/>
          </a:bodyPr>
          <a:lstStyle/>
          <a:p>
            <a:pPr defTabSz="950314"/>
            <a:r>
              <a:rPr lang="en-GB" sz="3200" dirty="0" smtClean="0">
                <a:solidFill>
                  <a:srgbClr val="006666"/>
                </a:solidFill>
                <a:latin typeface="Century Gothic" pitchFamily="34" charset="0"/>
              </a:rPr>
              <a:t>CISI – Financial Products, Markets &amp; Services</a:t>
            </a:r>
          </a:p>
          <a:p>
            <a:pPr defTabSz="950314"/>
            <a:endParaRPr lang="en-GB" dirty="0" smtClean="0">
              <a:solidFill>
                <a:srgbClr val="006666"/>
              </a:solidFill>
              <a:latin typeface="Century Gothic" pitchFamily="34" charset="0"/>
            </a:endParaRPr>
          </a:p>
          <a:p>
            <a:pPr defTabSz="950314"/>
            <a:r>
              <a:rPr lang="en-GB" sz="2400" b="1" dirty="0" smtClean="0">
                <a:solidFill>
                  <a:srgbClr val="009999"/>
                </a:solidFill>
                <a:latin typeface="Century Gothic" pitchFamily="34" charset="0"/>
              </a:rPr>
              <a:t>Topic – Equities</a:t>
            </a:r>
          </a:p>
          <a:p>
            <a:pPr defTabSz="950314"/>
            <a:r>
              <a:rPr lang="en-GB" sz="2400" dirty="0" smtClean="0">
                <a:solidFill>
                  <a:srgbClr val="009999"/>
                </a:solidFill>
                <a:latin typeface="Century Gothic" pitchFamily="34" charset="0"/>
              </a:rPr>
              <a:t>(4.1.2) Ordinary and Preference Shares</a:t>
            </a:r>
          </a:p>
        </p:txBody>
      </p:sp>
      <p:sp>
        <p:nvSpPr>
          <p:cNvPr id="17410" name="AutoShape 2" descr="data:image/png;base64,iVBORw0KGgoAAAANSUhEUgAAAWMAAACOCAMAAADTsZk7AAAAyVBMVEX////tjAHtigDshADshwD//v/shgDsgwD///3riAD87t7zsmr2y6fvnUb53770vY3woj3648XxqVD4z673zaDytnT52LH64s7++vTujwD++O/xp1b99OvytHz40af99ej75872yJXxq2L76dT2xYLvmCzxpzrvlSD0vYDxn0H4z5XvlQD2yJnvmTL1wor87Nnxplrzt1/406L1vm/63rf77NHukyvwmxzyrUjxpzjysFXzs2T0v3nyrm30wpf40Jfxnyn52av52b8zzvEvAAATn0lEQVR4nO1dDXuayhKG3ZVdsCHBoxZEATUWTSOepknb0za3Tf7/j7ozuwuiwdRESdo+vH3OqXzs18vs7MzsQA2jQYMGDRo0aNCgQYMGDRo0aNCgQYMGDRo0aNCgQYMGDRo0aNCgQYMGDRo0aNCgwe8CYbQqzu1VEG4Tvi/y30fAw67Uh+P0eL+WkKmhOx4B5tmVN/T3LAgwopMgOOkfTPH0diThvdzAofMZNhm9QIvQhB+dMGoxhEU5T2+7zp5Fe5wQwnh2qFC84YzZtk1PX1S45Jh57yUa688oMQHElH+ZxKbs9NfFQBAchiWA5vhAkt9YBGuyXpBjaOiSQtdNa1hzQ9BST7ZkEpBheK6Kahbu1ck+FoX7uXswx/Lp2ns82mMiwN5zr9Y2kOI2RUEkfJZ1+5enHSpl2v53n9LGPZdPx+RvD1yt3rBX4biLMkLr5bgljDFHilma6FP+pUn34xhIjZWGIebBuuJ1OB7g4OuWY8OxiKTYl0dCmmEZJfYeugJZHXMbezk+VI2+EscGzllasz422nJw3NmY6qsZ3+Z4l3Hmdgg7cw/uxutwLKRCnu1pqz4XvjIMfm5NdeE+MN5aqFnENtHHsgJeSY59DrbMvOZGXC45njy3PHLcEq2DqX4ljl1Y4Nl+vsDzMVY2U/rgwjZrg3joua47jAf7Vz4YAuKqmegPAOUmtjn2Bwc9Nh8a3qej3xih83ys2Kk61Map1BUmTwzpG1fcAefi+16YMs4ppZyk/46dYnk03GyM6OKRMPyeRHsKV+JogmW4vexNDX23wNCImGaTRQpYTOZvB6qFDY4Hbi9cwtXxUKon2YuhrrlkAsTqFNSOt7jqIMN1I54vYG6mE8dw9D29ZC01eEcEp/rwm1MeSlpjaHMGfVqGvcg5sht0quSYmI6xS7kmkwAcXWmhSZ/OpqQ3yElecgtAqaMGysEfttE7TSam9mxMYrF5qeb+AjwdwtCYIRZN24k8u+bYn6cUmiMMnE3ZjirF0dVmtLPuZFefUq7whMpQAIXneWlKW4nAFY8zC++y0rX8wI8hFOUT+JW4iXwovYAym8lSjLLF+AmTdR+Otfts9neQ7FmKX0L0ncha4GjJPLGln0ccKaQul90kJxNkydQ1m4S28+ENQspMpJfImqAqOYUKjv/npTTvEXi5YLWrPimHktiddce6ikmmOG7LXhJ7JdpU95fdGkYqzwLfybqgMC6tDc+jH1g6JKAEifCTY4pylI+IWB3shpDmQ/mOOUYSYGWwYN5zqkIahAS+GvyJ6hRR64ZL1UNgSiRILsmER6oyf4mjsbgZBJSrpmm/xLGZ6vrkiKEic6pY6VN5mZU51qc0x7Z6LqtvVPYXakCOuyoOkt9lqCEi80tfqi4MCOATJ5QHgcm56nl6TEGOuZmD0RNt5254xcgxSFsnSkBfJyGVkokGj+ZYFd7gWMknWZ7BDNRPMFCVTSx0vLMYh7qKOjiiTY6xLQrPsjj85OvAiDp+hGOlyhb5xFRy7OcyZBWrGWgImG5Wls/aFYOZxVIXb/DdLODH5tgIWc4xhnbed/0Hcow8tOP8sKcFg6rDCo6xIkoyKYDOQq2pMmgEeoebG/GjeE4Z3+SYkcyLkyi1dAwQln3s0L4cg+SDsAAsi1i32F/NPY3yci05JBLnotTBMBgaVrpT7oyyY3LcMqa0xDF0hfa2zMU5tWYr/CGkC6KcFjMPVu2Q47HI+xyouQ9iI4mAn+9zpxE1utOxkzLHdr489qhW/pZ8vHtzDOI76d9Mb9zuglzC+ByuTy/XJWEITMZjsC0ZTJCTSeA6jgIWmeER9bGMoZZWNFSBPFS2lvYsVp82Y9gdxYYlxa9Sjk1ylg8AqreUeKJv7gdS16lLm8655piN5EW8EjKl+9Wk3l+OP003hqf7C0uCk3cJeklo4f5HqL9ByuWujhz3waxuQehFrQSwXtqPhNFGSpCtf+RRpa5QHKvqc9FGMfLl48RZ+8AS3/ZBhOHYulsp3rs3x+Zqq+ceN/OZpFuFp0fSQj1nbL3IVToIBwNrjYhtrlmWVo+05HRntxrWXgvdi2MYIlV14imfS9HM1dFjfh40Osm1kmPsr4/JZCvwYhgzqa1MFujFfAAPrxSjyGQ1LI38isEeBXKCrEJekmRpJuJSoynearf3NDn2tBxLjrXlyli4vWH4gOOWnNKFVtqHY6lZImMbkTYoQT0IfUzYtHgUmSXFitB07h3VmthGgmaUqQ1aCVrSwmuOxWqsb3mSHGsV7aeFY2KZiywx1vqvIibkc3W39T9jf11B3z4Ym1wF8MaJkqgzkOnF+rLUx6pxmob9WA24FqUx7TFaohimaKSmlm5PTO+7vcUnQnOb6kkc61O9teon4OTOxnFuKVbF3QIzdx/21xUVHIOkasdGeuYrNMH/WZMYlwZNbBqE0mCqKc1j0E05K5OslwXozSDqoFnHlAf1DDnWp5x1/dKLoxjJkMOp4vhMn8PA6yEcO1qxS+MB9S8x/dLk7NHykg80z2rae1LSBCpj3Z51qa4Yw7ZFlSZB656Zz+fYuCzVr+zxQNrelRz3VFMMgx2HcKxXT0IWOClhCZQzo4Cfrt0wJUS83qi9E9I8wMZmhnzaEWeyedsy2/+4N7f2ARxjNEbxWwzLmqJ0VXKs8wEO5jjRhWGlM97SzQARRmSXOoOh6BWfiOpA75HgktyttZX5rB0lq6OmkI6GPotjqM6byZmwJpnJ7bRqOVZr3umB+liIE+1szpX9sbkjAbI9JyrwVsww3jWOsLlTCWmnOXlb1kANTj5fu2so6/E59nFxSroTS8pKcqxiclUctzXHqLMO4liVRk/DH6SM0O7GVenSt83NTqX17aOqvQ1NC/OlslKLexd3MA7nWM7At71PtKQDQ6NaV5ypySsjI33r+RzDmp0qKaUeGt18kz+lFuIoNPPFj6icizqzwsRSe0bGmrW1QXkQxzl8r5fSPEqCyqLCB8FwkgzCIyV9nZG3GaOXRXrSMtE+SDXHytGA4m2YG2zXBrEThSzvFDs4Y+QxwOhGcpFjP6GZuY4Ard2nU3XmMI4Bfn9Bd3MMynDAZUHMpqnWxzratIccS/2Xx+V2pAXJGebMiQpFsYMzUR+DMHKO0YK51RwnxfWjcKxynsdqOU0rOJbRJBnsx/iyMO4q5FjRLt3ARzluwZ8JKzhOd7EnWY6XyinM6qNYVrxY68FbW6nmpLjjGBzna3aG052c+TJvk2zp47a0P/Tq4/Eyx7K0MgPz4PtjcgzkJUxvkhFrlxbQDq0vrTicuMcieRBgiA30gyi6YziKlkDmcGtG7+VyhTvxB+njwWaEaYrMWagf36iogb3OP47V09U7gb5a81ipZj3FuHJiHtcVhrHUYmzSePvSQKl/TYDafeXT44XgppzxMF5HJfD/C1v2vY9HkaLI/iY5xsv/HuBLJ5xtJCp7uHcmTamHctxTCmuh7w7Vnuh6W87Qe8ipqu9XHN9TJcew4rU2JXQiUyzWp+TeUzAwWseKWSSgEpk1zhtBLbmQ8qF32Yf68bN8oZjTAzgGFcvbJTma2Lj1PETbTRsJBcfXakUz81CzyxXHhZvbVRoaRQEPf8Wx2vSC+92tqJo4YZYKlyvEaFpYvSMueYnMPqZkPlVvJ/n9QBpBatcQ5LYnVSac6vtC+N5C7/4/j2MPHhCzeokSRh/rlpFq1Q+5IOkQLu7HY0teHvwzQkvGnmmmYul9ZWVhMsB+HGPWGalwLtAJJDyNhkrIkhTzP8xj5sBNufLUGQ/C0WgUEpUrYi1VIy0jTnXsD24I3/MixPxcjtHu5u8nWZZNpAObK4MOVR0JMtdLuh05W5iZzx542IOFzv4JelB4yVXkLo335Xgg21Z7t2UImSJCKF2Msmy0wK2a0ib2MTDEgeqUEduyVc6JbbUH+dCMJNWbjig1MOxvB9gVU5UlijshTKUfWQstuCLDOImM7cn0CvS1Fqv1fpdMMVJpMZaFr61IvkNMz845fsQHwZG0cWpYDwW0rZObsE/6MY4PJ7aMGNPLiswoOWzaWS9M0Lc4pFpdwJwKHVi3ADZXHC9s1T/NMVedLe2ze/rUT3kULSljRQwR2Jr7hd5bTViul+CPzdNuvkSofoB+WHBLSbusk88iUWyk6Hw3vkuOhbHient8m4G2yXVkXNbMl+7RY/S+O19aXL6qZlFKl9l0S9sL7zZQOZsTaH3Qky8r3iqTKeuECJB7NHljeRB2LvOirfxUqOMwIslOGJc5JpTOsk2pcrIFdgT+cBJGFVEZkczPTMwf5dxa9tzyHX31DuVoaFTGy/DcLE9K2sagf5tSLrvEzbBfU7zN96Lx6enpuOsOK1vwHbffT7ZGXVgieb7Eel4XtxT7rusywnf6V+Nx5FYk+0JH7sbjcX+6M+wFpRP3OnH8XUy0quxa2cvPj+RY+UOvfwkNr+qKt23ulld0UpR/yAO4KZ9OLbXz2Vrrl3JBdVfB9aZl/4jEVMfIy33bnm1569VyDDqPY2yjWgmUz9axYSqTF1tSr4mCw+1bCnb0IygoFZLHlljTL4yS1Ba53dvVCfUANhgXuqgQOwYq0DFQXRGi+hHtYqhlwGJtVXhvRZ9VZpQo+XwNnghwntjJcwrWGUb+8yGM+XJ+7aPz5C7AqrCes+FcU67F34MUv2MQzN6D1aTSbJ8MMTjs7Z+/HcL4pAOaMhdrn1dnH1Qx8Gt51+lvAcjfp/yNCYL7+U8rLLOtnbiR41/gk6QX4xQMnKAnRivBfb9ZOXFD8eNY4FtvtkWZSsd9Cl3otno3N6vXo1hU/fX4vTuPa8Tgsr1chqd939hpUO8A3Hpz7Xo3r2dWtIp3J/breUu7DaLqG1y/HySx3tXddfKKXdhEPLxJEte9vo5KePOmD/C8mzh+tHDdEDvc8seKgPD4dz+urur9eMgvOiF8x7uOuucfP3x593kD7zUChGni+7oWp8Hns7D3v27fc2rN1avuq2g9/cHG5+cXP5IXFIj19PZ9x70bf//w5b93Bf7777+fiBLFgYapQYitIqecc/NnOBpHyXAdONsVnTgenqSH8Wb34/fz81Vt/dlqMB++P5heX51/+FJAkvvuy5ev3759+/794uLiClRD5L3N0Qd90Z3P59++hSfLZRAQTsHbwhe/1UfkgsXtPJoW3+tTCv5FRvVL+D8+fPx48SBHoB7oiORw1b/4/uGrAvL74eP3ix937tSJ4728IOHHzmp6H2W9SbgMGJdv/uPWDn6qoded5t+4+D1Inn74+uHDlf9iikIMvSvQuhJA8Mfz8Z3nDLdcH7HWedsXjNb2OaB72s96/85MufciN/DM5SS7ry08/jSIq3dfvn49/nbTVitC79f40zvg9+NHyfH51fXqmK67P3TcbLQIOEemGaPkUzi/VzoQW289Z6k6ADqavfr68927D3V//kaPbJBcfP/4URJ8jt85rWuXa3h9OZqB6YFEW0B0p5uoDaGa8th3AuVWZJ8///x54ddsxcvafST4O3J8vt7GE8dUmK3yrpAwkmh0RpWehv+Wc/fJvu/BQLdjFqSfPycPNm5qgHN3fn6ODF9pfuW03bUR9TwU21ClOqf9+WcuX1EDMy9o/1P7jN3E8Bs3A7Pn1/Ji+ho44uTiHCk+v3vhIWp43Q6+uIcampN25OQdE0fL8dtE7geKMWUmTb36P3Ptez/A1D1/LYK1El7dt5f4EgzaHMFtFD+Q+CNCy2wUUPw+yfbO+dEbA4avfgDHVzd6C7q+xnZ3In8zzrmfL0y5ElKe9qLKz8QdqUlD9JfAsDVxjJr1BCx0d1fA8bV+LfvVsBak2JufBEqerUXPrSlcDgxzQujCUwZjnXCu74Bj7/fwBNZAnmVCGuPkZP5WebjPCKY9hEoV8TEHj9BlTSlYZfjeNXDs+bsydF4JKvs4ducLtQ7y4CR7qxOqjmFAO1lKCVH5i3WP23Gvr6/xGxn1B8Gehrw3YtgfpZzaoDattDPezr17Xt2e/Join/XrnLza5BVTjLDLafhbRGUeQPPsRBOTozxT2wR/UGxe3muVXsvPCkTYhpmxcHX+V41owWLnefjhyZf2Xp+FVbdDkWfbssjZpavZ128EPTYAMLDXN6y6SwscSou3p48UOQ6wTf8GOI5/Mx1RibyLyeUZeILqm4af5/1VcXm/3VsvCzi+mULzDzXV1uEcg+QmSXy1rfm7I9+mRV16eSb9QRv9wc5pf78v6vrJJUwD9NatdJ4YagbUPG5hDFbTJE8i+D2V8UPkKQdJN/yk/EEMQi9GYzf2dwQIhe8n3dEZw0iqTdlSErxZXW3wV6vpK/nNR4FY3fdOUkbzPSxzFo7m48ibDnNM3Wg8vz1JKZe7LxZNw+6LZqYIx1kd+7vVL4d8lserfu/fGeHqvRsbzDvcnZX5hPhBYfVPUaFTTpaT8bTWr7hVIHYc509QxDvQKtkSg/httzdZBBaSatlMgegNcZKe9MZerNc48YJ60Y/jP1eKK+EPhis3yrLRSL9QNRpl2ZX7YA/ypSBEHNcXz2pg4JTxn/RPUfw5EMULUEJ/r+DVsgpag8FfmV1bStEUxTbkKzmxQubh/40s/zYAs/yv1BS/E4Bj/w+22/4IqH+1+E/xn/9MiF2+fYOjQYiG47rREo3/UTsajl8Ajapo0KBBgwYNGjRo0KBBgwYNGjRo0KBBgwYNGjRo0OA18X+/z1qjniqtjQAAAABJRU5ErkJggg=="/>
          <p:cNvSpPr>
            <a:spLocks noChangeAspect="1" noChangeArrowheads="1"/>
          </p:cNvSpPr>
          <p:nvPr/>
        </p:nvSpPr>
        <p:spPr bwMode="auto">
          <a:xfrm>
            <a:off x="1143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1266" name="AutoShape 2" descr="https://stockshopportal.files.wordpress.com/2014/08/shares.jpg?w=47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1268" name="Picture 4" descr="http://ec.europa.eu/enterprise/policies/sustainable-business/media/photos/corporate-social-responsibility_multi-stakeholder-forum.jpg"/>
          <p:cNvPicPr>
            <a:picLocks noChangeAspect="1" noChangeArrowheads="1"/>
          </p:cNvPicPr>
          <p:nvPr/>
        </p:nvPicPr>
        <p:blipFill>
          <a:blip r:embed="rId3" cstate="print"/>
          <a:srcRect/>
          <a:stretch>
            <a:fillRect/>
          </a:stretch>
        </p:blipFill>
        <p:spPr bwMode="auto">
          <a:xfrm>
            <a:off x="5004048" y="3573016"/>
            <a:ext cx="3653780" cy="2420037"/>
          </a:xfrm>
          <a:prstGeom prst="rect">
            <a:avLst/>
          </a:prstGeom>
          <a:noFill/>
        </p:spPr>
      </p:pic>
    </p:spTree>
    <p:custDataLst>
      <p:tags r:id="rId1"/>
    </p:custDataLst>
    <p:extLst>
      <p:ext uri="{BB962C8B-B14F-4D97-AF65-F5344CB8AC3E}">
        <p14:creationId xmlns:p14="http://schemas.microsoft.com/office/powerpoint/2010/main" val="1243938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r>
              <a:rPr lang="en-GB" dirty="0" smtClean="0"/>
              <a:t>Types of shares</a:t>
            </a:r>
            <a:endParaRPr lang="en-GB" dirty="0"/>
          </a:p>
        </p:txBody>
      </p:sp>
      <p:sp>
        <p:nvSpPr>
          <p:cNvPr id="21516" name="AutoShape 12" descr="https://brandyourself.com/themes/default/images/whyCare7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1518" name="AutoShape 14" descr="https://brandyourself.com/themes/default/images/whyCare7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 name="TextBox 18"/>
          <p:cNvSpPr txBox="1"/>
          <p:nvPr/>
        </p:nvSpPr>
        <p:spPr>
          <a:xfrm>
            <a:off x="251520" y="764704"/>
            <a:ext cx="8280920" cy="338554"/>
          </a:xfrm>
          <a:prstGeom prst="rect">
            <a:avLst/>
          </a:prstGeom>
          <a:noFill/>
        </p:spPr>
        <p:txBody>
          <a:bodyPr wrap="square" rtlCol="0">
            <a:spAutoFit/>
          </a:bodyPr>
          <a:lstStyle/>
          <a:p>
            <a:pPr marL="342900" indent="-342900"/>
            <a:r>
              <a:rPr lang="en-GB" sz="1600" b="1" dirty="0" smtClean="0">
                <a:latin typeface="Century Gothic" panose="020B0502020202020204" pitchFamily="34" charset="0"/>
              </a:rPr>
              <a:t>How is the capital of a company made up?</a:t>
            </a:r>
          </a:p>
        </p:txBody>
      </p:sp>
      <p:sp>
        <p:nvSpPr>
          <p:cNvPr id="20" name="Rectangle 19"/>
          <p:cNvSpPr/>
          <p:nvPr/>
        </p:nvSpPr>
        <p:spPr>
          <a:xfrm>
            <a:off x="3275856" y="1412776"/>
            <a:ext cx="25922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atin typeface="Arial Black" panose="020B0A04020102020204" pitchFamily="34" charset="0"/>
              </a:rPr>
              <a:t>Capital of a company</a:t>
            </a:r>
            <a:endParaRPr lang="en-GB" sz="2400" dirty="0">
              <a:latin typeface="Arial Black" panose="020B0A04020102020204" pitchFamily="34" charset="0"/>
            </a:endParaRPr>
          </a:p>
        </p:txBody>
      </p:sp>
      <p:sp>
        <p:nvSpPr>
          <p:cNvPr id="21" name="Rounded Rectangle 20"/>
          <p:cNvSpPr/>
          <p:nvPr/>
        </p:nvSpPr>
        <p:spPr>
          <a:xfrm>
            <a:off x="971600" y="2348880"/>
            <a:ext cx="2088232" cy="648072"/>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Black" panose="020B0A04020102020204" pitchFamily="34" charset="0"/>
              </a:rPr>
              <a:t>Borrowing</a:t>
            </a:r>
            <a:endParaRPr lang="en-GB" dirty="0">
              <a:latin typeface="Arial Black" panose="020B0A04020102020204" pitchFamily="34" charset="0"/>
            </a:endParaRPr>
          </a:p>
        </p:txBody>
      </p:sp>
      <p:sp>
        <p:nvSpPr>
          <p:cNvPr id="22" name="Rounded Rectangle 21"/>
          <p:cNvSpPr/>
          <p:nvPr/>
        </p:nvSpPr>
        <p:spPr>
          <a:xfrm>
            <a:off x="6156176" y="2348880"/>
            <a:ext cx="2088232" cy="64807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latin typeface="Arial Black" panose="020B0A04020102020204" pitchFamily="34" charset="0"/>
              </a:rPr>
              <a:t>Money invested by the owners</a:t>
            </a:r>
            <a:endParaRPr lang="en-GB" sz="1600" dirty="0">
              <a:latin typeface="Arial Black" panose="020B0A04020102020204" pitchFamily="34" charset="0"/>
            </a:endParaRPr>
          </a:p>
        </p:txBody>
      </p:sp>
      <p:cxnSp>
        <p:nvCxnSpPr>
          <p:cNvPr id="24" name="Straight Connector 23"/>
          <p:cNvCxnSpPr/>
          <p:nvPr/>
        </p:nvCxnSpPr>
        <p:spPr>
          <a:xfrm flipH="1">
            <a:off x="2267744" y="1772816"/>
            <a:ext cx="1008112" cy="57606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868144" y="1772816"/>
            <a:ext cx="1152128" cy="57606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1115616" y="2996952"/>
            <a:ext cx="720080" cy="1224136"/>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2" idx="2"/>
            <a:endCxn id="45" idx="0"/>
          </p:cNvCxnSpPr>
          <p:nvPr/>
        </p:nvCxnSpPr>
        <p:spPr>
          <a:xfrm>
            <a:off x="7200292" y="2996952"/>
            <a:ext cx="36004" cy="1080120"/>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5496" y="4221088"/>
            <a:ext cx="1872208" cy="936104"/>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latin typeface="Aharoni" pitchFamily="2" charset="-79"/>
                <a:cs typeface="Aharoni" pitchFamily="2" charset="-79"/>
              </a:rPr>
              <a:t>Bonds</a:t>
            </a:r>
            <a:endParaRPr lang="en-GB" sz="2000" b="1" dirty="0">
              <a:latin typeface="Aharoni" pitchFamily="2" charset="-79"/>
              <a:cs typeface="Aharoni" pitchFamily="2" charset="-79"/>
            </a:endParaRPr>
          </a:p>
        </p:txBody>
      </p:sp>
      <p:sp>
        <p:nvSpPr>
          <p:cNvPr id="35" name="Oval 34"/>
          <p:cNvSpPr/>
          <p:nvPr/>
        </p:nvSpPr>
        <p:spPr>
          <a:xfrm>
            <a:off x="2411760" y="4221088"/>
            <a:ext cx="1872208" cy="864096"/>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Aharoni" pitchFamily="2" charset="-79"/>
                <a:cs typeface="Aharoni" pitchFamily="2" charset="-79"/>
              </a:rPr>
              <a:t>Long-term bank loans</a:t>
            </a:r>
            <a:endParaRPr lang="en-GB" b="1" dirty="0">
              <a:latin typeface="Aharoni" pitchFamily="2" charset="-79"/>
              <a:cs typeface="Aharoni" pitchFamily="2" charset="-79"/>
            </a:endParaRPr>
          </a:p>
        </p:txBody>
      </p:sp>
      <p:cxnSp>
        <p:nvCxnSpPr>
          <p:cNvPr id="37" name="Straight Arrow Connector 36"/>
          <p:cNvCxnSpPr/>
          <p:nvPr/>
        </p:nvCxnSpPr>
        <p:spPr>
          <a:xfrm>
            <a:off x="2339752" y="2996952"/>
            <a:ext cx="720080" cy="1224136"/>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1835696" y="4149080"/>
            <a:ext cx="52931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bg2">
                        <a:lumMod val="50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5400" b="1" cap="none" spc="0" dirty="0">
              <a:ln w="11430"/>
              <a:gradFill>
                <a:gsLst>
                  <a:gs pos="0">
                    <a:schemeClr val="bg2">
                      <a:lumMod val="50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 name="Oval 44"/>
          <p:cNvSpPr/>
          <p:nvPr/>
        </p:nvSpPr>
        <p:spPr>
          <a:xfrm>
            <a:off x="5724128" y="4077072"/>
            <a:ext cx="3024336" cy="86409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Aharoni" pitchFamily="2" charset="-79"/>
                <a:cs typeface="Aharoni" pitchFamily="2" charset="-79"/>
              </a:rPr>
              <a:t>Shares, Stock or Equity</a:t>
            </a:r>
            <a:endParaRPr lang="en-GB" b="1" dirty="0">
              <a:latin typeface="Aharoni" pitchFamily="2" charset="-79"/>
              <a:cs typeface="Aharoni" pitchFamily="2" charset="-79"/>
            </a:endParaRPr>
          </a:p>
        </p:txBody>
      </p:sp>
      <p:sp>
        <p:nvSpPr>
          <p:cNvPr id="48" name="TextBox 47"/>
          <p:cNvSpPr txBox="1"/>
          <p:nvPr/>
        </p:nvSpPr>
        <p:spPr>
          <a:xfrm>
            <a:off x="5580112" y="5336048"/>
            <a:ext cx="3456384" cy="1477328"/>
          </a:xfrm>
          <a:prstGeom prst="rect">
            <a:avLst/>
          </a:prstGeom>
          <a:solidFill>
            <a:schemeClr val="bg1"/>
          </a:solidFill>
          <a:ln>
            <a:solidFill>
              <a:schemeClr val="accent1">
                <a:shade val="50000"/>
              </a:schemeClr>
            </a:solidFill>
          </a:ln>
        </p:spPr>
        <p:txBody>
          <a:bodyPr wrap="square" rtlCol="0">
            <a:spAutoFit/>
          </a:bodyPr>
          <a:lstStyle/>
          <a:p>
            <a:pPr algn="ctr"/>
            <a:r>
              <a:rPr lang="en-GB" b="1" dirty="0" smtClean="0">
                <a:solidFill>
                  <a:srgbClr val="009999"/>
                </a:solidFill>
              </a:rPr>
              <a:t>SHARES = EQUITY CAPITAL</a:t>
            </a:r>
          </a:p>
          <a:p>
            <a:pPr algn="ctr"/>
            <a:endParaRPr lang="en-GB" b="1" dirty="0" smtClean="0">
              <a:solidFill>
                <a:srgbClr val="009999"/>
              </a:solidFill>
            </a:endParaRPr>
          </a:p>
          <a:p>
            <a:pPr algn="ctr"/>
            <a:r>
              <a:rPr lang="en-GB" b="1" dirty="0" smtClean="0">
                <a:solidFill>
                  <a:srgbClr val="009999"/>
                </a:solidFill>
              </a:rPr>
              <a:t>There are 2 main types of shares:</a:t>
            </a:r>
          </a:p>
          <a:p>
            <a:pPr algn="ctr"/>
            <a:r>
              <a:rPr lang="en-GB" b="1" dirty="0" smtClean="0">
                <a:solidFill>
                  <a:srgbClr val="10A017"/>
                </a:solidFill>
              </a:rPr>
              <a:t>1. ORDINARY SHARES</a:t>
            </a:r>
            <a:r>
              <a:rPr lang="en-GB" b="1" dirty="0" smtClean="0">
                <a:solidFill>
                  <a:srgbClr val="009999"/>
                </a:solidFill>
              </a:rPr>
              <a:t/>
            </a:r>
            <a:br>
              <a:rPr lang="en-GB" b="1" dirty="0" smtClean="0">
                <a:solidFill>
                  <a:srgbClr val="009999"/>
                </a:solidFill>
              </a:rPr>
            </a:br>
            <a:r>
              <a:rPr lang="en-GB" b="1" dirty="0" smtClean="0">
                <a:solidFill>
                  <a:schemeClr val="accent6">
                    <a:lumMod val="75000"/>
                  </a:schemeClr>
                </a:solidFill>
              </a:rPr>
              <a:t>2. PREFERENCE SHARES</a:t>
            </a:r>
          </a:p>
        </p:txBody>
      </p:sp>
      <p:cxnSp>
        <p:nvCxnSpPr>
          <p:cNvPr id="50" name="Straight Connector 49"/>
          <p:cNvCxnSpPr/>
          <p:nvPr/>
        </p:nvCxnSpPr>
        <p:spPr>
          <a:xfrm>
            <a:off x="7236296" y="4941168"/>
            <a:ext cx="0" cy="360040"/>
          </a:xfrm>
          <a:prstGeom prst="line">
            <a:avLst/>
          </a:prstGeom>
          <a:ln w="38100">
            <a:solidFill>
              <a:srgbClr val="7030A0"/>
            </a:solidFill>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22" idx="1"/>
          </p:cNvCxnSpPr>
          <p:nvPr/>
        </p:nvCxnSpPr>
        <p:spPr>
          <a:xfrm flipH="1" flipV="1">
            <a:off x="3059832" y="2636912"/>
            <a:ext cx="3096344" cy="36004"/>
          </a:xfrm>
          <a:prstGeom prst="line">
            <a:avLst/>
          </a:prstGeom>
          <a:ln w="38100">
            <a:solidFill>
              <a:srgbClr val="7030A0"/>
            </a:solidFill>
            <a:prstDash val="sysDot"/>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355976" y="2204864"/>
            <a:ext cx="529312" cy="923330"/>
          </a:xfrm>
          <a:prstGeom prst="rect">
            <a:avLst/>
          </a:prstGeom>
          <a:solidFill>
            <a:schemeClr val="bg1"/>
          </a:solid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bg2">
                        <a:lumMod val="50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en-US" sz="5400" b="1" cap="none" spc="0" dirty="0">
              <a:ln w="11430"/>
              <a:gradFill>
                <a:gsLst>
                  <a:gs pos="0">
                    <a:schemeClr val="bg2">
                      <a:lumMod val="50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390697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2000"/>
                                        <p:tgtEl>
                                          <p:spTgt spid="21"/>
                                        </p:tgtEl>
                                      </p:cBhvr>
                                    </p:animEffect>
                                  </p:childTnLst>
                                </p:cTn>
                              </p:par>
                              <p:par>
                                <p:cTn id="11" presetID="10"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2000"/>
                                        <p:tgtEl>
                                          <p:spTgt spid="2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20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3"/>
                                        </p:tgtEl>
                                        <p:attrNameLst>
                                          <p:attrName>style.visibility</p:attrName>
                                        </p:attrNameLst>
                                      </p:cBhvr>
                                      <p:to>
                                        <p:strVal val="visible"/>
                                      </p:to>
                                    </p:set>
                                    <p:animEffect transition="in" filter="fade">
                                      <p:cBhvr>
                                        <p:cTn id="21" dur="2000"/>
                                        <p:tgtEl>
                                          <p:spTgt spid="53"/>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fade">
                                      <p:cBhvr>
                                        <p:cTn id="24" dur="2000"/>
                                        <p:tgtEl>
                                          <p:spTgt spid="5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2000"/>
                                        <p:tgtEl>
                                          <p:spTgt spid="3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2000"/>
                                        <p:tgtEl>
                                          <p:spTgt spid="3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4">
                                            <p:txEl>
                                              <p:pRg st="0" end="0"/>
                                            </p:txEl>
                                          </p:spTgt>
                                        </p:tgtEl>
                                        <p:attrNameLst>
                                          <p:attrName>style.visibility</p:attrName>
                                        </p:attrNameLst>
                                      </p:cBhvr>
                                      <p:to>
                                        <p:strVal val="visible"/>
                                      </p:to>
                                    </p:set>
                                    <p:animEffect transition="in" filter="fade">
                                      <p:cBhvr>
                                        <p:cTn id="37" dur="2000"/>
                                        <p:tgtEl>
                                          <p:spTgt spid="44">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7"/>
                                        </p:tgtEl>
                                        <p:attrNameLst>
                                          <p:attrName>style.visibility</p:attrName>
                                        </p:attrNameLst>
                                      </p:cBhvr>
                                      <p:to>
                                        <p:strVal val="visible"/>
                                      </p:to>
                                    </p:set>
                                    <p:animEffect transition="in" filter="fade">
                                      <p:cBhvr>
                                        <p:cTn id="42" dur="2000"/>
                                        <p:tgtEl>
                                          <p:spTgt spid="3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2000"/>
                                        <p:tgtEl>
                                          <p:spTgt spid="35"/>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2000"/>
                                        <p:tgtEl>
                                          <p:spTgt spid="33"/>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fade">
                                      <p:cBhvr>
                                        <p:cTn id="53" dur="2000"/>
                                        <p:tgtEl>
                                          <p:spTgt spid="4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2000"/>
                                        <p:tgtEl>
                                          <p:spTgt spid="50"/>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2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34" grpId="0" animBg="1"/>
      <p:bldP spid="35" grpId="0" animBg="1"/>
      <p:bldP spid="44" grpId="0" build="allAtOnce"/>
      <p:bldP spid="45" grpId="0" animBg="1"/>
      <p:bldP spid="48" grpId="0" animBg="1"/>
      <p:bldP spid="5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Straight Connector 23"/>
          <p:cNvCxnSpPr/>
          <p:nvPr/>
        </p:nvCxnSpPr>
        <p:spPr>
          <a:xfrm>
            <a:off x="4355976" y="1412776"/>
            <a:ext cx="0" cy="1224136"/>
          </a:xfrm>
          <a:prstGeom prst="line">
            <a:avLst/>
          </a:prstGeom>
          <a:ln w="38100">
            <a:solidFill>
              <a:srgbClr val="7030A0"/>
            </a:solidFill>
            <a:prstDash val="sysDash"/>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p:txBody>
          <a:bodyPr>
            <a:normAutofit fontScale="90000"/>
          </a:bodyPr>
          <a:lstStyle/>
          <a:p>
            <a:r>
              <a:rPr lang="en-GB" dirty="0" smtClean="0"/>
              <a:t>Ordinary Shares</a:t>
            </a:r>
            <a:endParaRPr lang="en-GB" dirty="0"/>
          </a:p>
        </p:txBody>
      </p:sp>
      <p:sp>
        <p:nvSpPr>
          <p:cNvPr id="21516" name="AutoShape 12" descr="https://brandyourself.com/themes/default/images/whyCare7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1518" name="AutoShape 14" descr="https://brandyourself.com/themes/default/images/whyCare7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 name="Rectangle 19"/>
          <p:cNvSpPr/>
          <p:nvPr/>
        </p:nvSpPr>
        <p:spPr>
          <a:xfrm>
            <a:off x="3059832" y="2708920"/>
            <a:ext cx="2592288" cy="720080"/>
          </a:xfrm>
          <a:prstGeom prst="rect">
            <a:avLst/>
          </a:prstGeom>
          <a:solidFill>
            <a:srgbClr val="10A01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latin typeface="Arial Black" panose="020B0A04020102020204" pitchFamily="34" charset="0"/>
              </a:rPr>
              <a:t>Ordinary Shares</a:t>
            </a:r>
            <a:endParaRPr lang="en-GB" sz="2000" dirty="0">
              <a:latin typeface="Arial Black" panose="020B0A04020102020204" pitchFamily="34" charset="0"/>
            </a:endParaRPr>
          </a:p>
        </p:txBody>
      </p:sp>
      <p:cxnSp>
        <p:nvCxnSpPr>
          <p:cNvPr id="26" name="Straight Connector 25"/>
          <p:cNvCxnSpPr/>
          <p:nvPr/>
        </p:nvCxnSpPr>
        <p:spPr>
          <a:xfrm>
            <a:off x="4355976" y="3429000"/>
            <a:ext cx="0" cy="93610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2843808" y="548680"/>
            <a:ext cx="3024336" cy="86409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Aharoni" pitchFamily="2" charset="-79"/>
                <a:cs typeface="Aharoni" pitchFamily="2" charset="-79"/>
              </a:rPr>
              <a:t>Shares, Stock or Equity</a:t>
            </a:r>
            <a:endParaRPr lang="en-GB" b="1" dirty="0">
              <a:latin typeface="Aharoni" pitchFamily="2" charset="-79"/>
              <a:cs typeface="Aharoni" pitchFamily="2" charset="-79"/>
            </a:endParaRPr>
          </a:p>
        </p:txBody>
      </p:sp>
      <p:sp>
        <p:nvSpPr>
          <p:cNvPr id="25" name="TextBox 24"/>
          <p:cNvSpPr txBox="1"/>
          <p:nvPr/>
        </p:nvSpPr>
        <p:spPr>
          <a:xfrm>
            <a:off x="3203848" y="1628800"/>
            <a:ext cx="2304256" cy="738664"/>
          </a:xfrm>
          <a:prstGeom prst="rect">
            <a:avLst/>
          </a:prstGeom>
          <a:solidFill>
            <a:schemeClr val="bg1"/>
          </a:solidFill>
          <a:ln>
            <a:solidFill>
              <a:schemeClr val="accent1">
                <a:shade val="50000"/>
              </a:schemeClr>
            </a:solidFill>
          </a:ln>
        </p:spPr>
        <p:txBody>
          <a:bodyPr wrap="square" rtlCol="0">
            <a:spAutoFit/>
          </a:bodyPr>
          <a:lstStyle/>
          <a:p>
            <a:pPr algn="ctr"/>
            <a:r>
              <a:rPr lang="en-GB" sz="1400" dirty="0" smtClean="0">
                <a:latin typeface="Century Gothic" pitchFamily="34" charset="0"/>
              </a:rPr>
              <a:t>Company share capital </a:t>
            </a:r>
            <a:r>
              <a:rPr lang="en-GB" sz="1400" b="1" dirty="0" smtClean="0">
                <a:latin typeface="Century Gothic" pitchFamily="34" charset="0"/>
              </a:rPr>
              <a:t>ALWAYS</a:t>
            </a:r>
            <a:r>
              <a:rPr lang="en-GB" sz="1400" dirty="0" smtClean="0">
                <a:latin typeface="Century Gothic" pitchFamily="34" charset="0"/>
              </a:rPr>
              <a:t> </a:t>
            </a:r>
            <a:r>
              <a:rPr lang="en-GB" sz="1400" b="1" dirty="0" smtClean="0">
                <a:latin typeface="Century Gothic" pitchFamily="34" charset="0"/>
              </a:rPr>
              <a:t>includes </a:t>
            </a:r>
            <a:r>
              <a:rPr lang="en-GB" sz="1400" dirty="0" smtClean="0">
                <a:latin typeface="Century Gothic" pitchFamily="34" charset="0"/>
              </a:rPr>
              <a:t>ordinary shares</a:t>
            </a:r>
            <a:endParaRPr lang="en-GB" sz="1400" dirty="0">
              <a:latin typeface="Century Gothic" pitchFamily="34" charset="0"/>
            </a:endParaRPr>
          </a:p>
        </p:txBody>
      </p:sp>
      <p:sp>
        <p:nvSpPr>
          <p:cNvPr id="24578" name="AutoShape 2" descr="https://conceptdraw.com/a1706c3/p11/preview/640/pict--shareholder-business-people-clipart-vector-stencils-librar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4580" name="AutoShape 4" descr="https://conceptdraw.com/a1706c3/p11/preview/640/pict--shareholder-business-people-clipart-vector-stencils-librar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4582" name="AutoShape 6" descr="https://startupblog.files.wordpress.com/2007/08/buffett-carto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4584" name="AutoShape 8" descr="https://startupblog.files.wordpress.com/2007/08/buffett-carto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8" name="TextBox 37"/>
          <p:cNvSpPr txBox="1"/>
          <p:nvPr/>
        </p:nvSpPr>
        <p:spPr>
          <a:xfrm>
            <a:off x="2915816" y="5949280"/>
            <a:ext cx="2736304" cy="738664"/>
          </a:xfrm>
          <a:prstGeom prst="rect">
            <a:avLst/>
          </a:prstGeom>
          <a:solidFill>
            <a:schemeClr val="bg1"/>
          </a:solidFill>
          <a:ln>
            <a:solidFill>
              <a:schemeClr val="accent1">
                <a:shade val="50000"/>
              </a:schemeClr>
            </a:solidFill>
          </a:ln>
        </p:spPr>
        <p:txBody>
          <a:bodyPr wrap="square" rtlCol="0">
            <a:spAutoFit/>
          </a:bodyPr>
          <a:lstStyle/>
          <a:p>
            <a:pPr algn="ctr"/>
            <a:r>
              <a:rPr lang="en-GB" sz="1400" b="1" dirty="0" smtClean="0">
                <a:latin typeface="Century Gothic" pitchFamily="34" charset="0"/>
              </a:rPr>
              <a:t>Owners of ordinary shares</a:t>
            </a:r>
          </a:p>
          <a:p>
            <a:pPr algn="ctr"/>
            <a:r>
              <a:rPr lang="en-GB" sz="1400" dirty="0" smtClean="0">
                <a:latin typeface="Century Gothic" pitchFamily="34" charset="0"/>
              </a:rPr>
              <a:t>They technically own the company</a:t>
            </a:r>
            <a:endParaRPr lang="en-GB" sz="1400" dirty="0">
              <a:latin typeface="Century Gothic" pitchFamily="34" charset="0"/>
            </a:endParaRPr>
          </a:p>
        </p:txBody>
      </p:sp>
      <p:pic>
        <p:nvPicPr>
          <p:cNvPr id="24586" name="Picture 10" descr="https://encrypted-tbn1.gstatic.com/images?q=tbn:ANd9GcQdoeIe9rQhqDqnoaiNb_e5oVDEGjwI7hwR1MOi_mtYsriHWZI3CA"/>
          <p:cNvPicPr>
            <a:picLocks noChangeAspect="1" noChangeArrowheads="1"/>
          </p:cNvPicPr>
          <p:nvPr/>
        </p:nvPicPr>
        <p:blipFill>
          <a:blip r:embed="rId3" cstate="print"/>
          <a:srcRect/>
          <a:stretch>
            <a:fillRect/>
          </a:stretch>
        </p:blipFill>
        <p:spPr bwMode="auto">
          <a:xfrm>
            <a:off x="3851920" y="3789040"/>
            <a:ext cx="1080120" cy="1876709"/>
          </a:xfrm>
          <a:prstGeom prst="rect">
            <a:avLst/>
          </a:prstGeom>
          <a:noFill/>
        </p:spPr>
      </p:pic>
      <p:cxnSp>
        <p:nvCxnSpPr>
          <p:cNvPr id="41" name="Straight Connector 40"/>
          <p:cNvCxnSpPr>
            <a:stCxn id="20" idx="1"/>
          </p:cNvCxnSpPr>
          <p:nvPr/>
        </p:nvCxnSpPr>
        <p:spPr>
          <a:xfrm flipH="1">
            <a:off x="2555776" y="3068960"/>
            <a:ext cx="504056" cy="0"/>
          </a:xfrm>
          <a:prstGeom prst="line">
            <a:avLst/>
          </a:prstGeom>
          <a:ln w="38100">
            <a:solidFill>
              <a:srgbClr val="7030A0"/>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79512" y="2492896"/>
            <a:ext cx="2376264" cy="4185761"/>
          </a:xfrm>
          <a:prstGeom prst="rect">
            <a:avLst/>
          </a:prstGeom>
          <a:solidFill>
            <a:schemeClr val="bg1"/>
          </a:solidFill>
          <a:ln>
            <a:solidFill>
              <a:schemeClr val="accent1">
                <a:shade val="50000"/>
              </a:schemeClr>
            </a:solidFill>
          </a:ln>
        </p:spPr>
        <p:txBody>
          <a:bodyPr wrap="square" rtlCol="0">
            <a:spAutoFit/>
          </a:bodyPr>
          <a:lstStyle/>
          <a:p>
            <a:pPr algn="ctr"/>
            <a:r>
              <a:rPr lang="en-GB" sz="1400" b="1" dirty="0" smtClean="0">
                <a:latin typeface="Century Gothic" pitchFamily="34" charset="0"/>
              </a:rPr>
              <a:t>FEATURES</a:t>
            </a: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endParaRPr lang="en-GB" sz="1400" dirty="0" smtClean="0">
              <a:latin typeface="Century Gothic" pitchFamily="34" charset="0"/>
            </a:endParaRPr>
          </a:p>
        </p:txBody>
      </p:sp>
      <p:cxnSp>
        <p:nvCxnSpPr>
          <p:cNvPr id="51" name="Straight Connector 50"/>
          <p:cNvCxnSpPr/>
          <p:nvPr/>
        </p:nvCxnSpPr>
        <p:spPr>
          <a:xfrm flipH="1">
            <a:off x="4860032" y="4365104"/>
            <a:ext cx="1008112" cy="0"/>
          </a:xfrm>
          <a:prstGeom prst="line">
            <a:avLst/>
          </a:prstGeom>
          <a:ln w="38100">
            <a:solidFill>
              <a:srgbClr val="7030A0"/>
            </a:solidFill>
            <a:prstDash val="sysDash"/>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868144" y="2348880"/>
            <a:ext cx="3096344" cy="4401205"/>
          </a:xfrm>
          <a:prstGeom prst="rect">
            <a:avLst/>
          </a:prstGeom>
          <a:solidFill>
            <a:schemeClr val="bg1"/>
          </a:solidFill>
          <a:ln>
            <a:solidFill>
              <a:schemeClr val="accent1">
                <a:shade val="50000"/>
              </a:schemeClr>
            </a:solidFill>
          </a:ln>
        </p:spPr>
        <p:txBody>
          <a:bodyPr wrap="square" rtlCol="0">
            <a:spAutoFit/>
          </a:bodyPr>
          <a:lstStyle/>
          <a:p>
            <a:pPr algn="ctr"/>
            <a:r>
              <a:rPr lang="en-GB" sz="1400" b="1" dirty="0" smtClean="0">
                <a:latin typeface="Century Gothic" pitchFamily="34" charset="0"/>
              </a:rPr>
              <a:t>ENTITLEMENTS</a:t>
            </a: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buFont typeface="Wingdings" pitchFamily="2" charset="2"/>
              <a:buChar char="§"/>
            </a:pPr>
            <a:endParaRPr lang="en-GB" sz="1400" dirty="0" smtClean="0">
              <a:latin typeface="Century Gothic" pitchFamily="34" charset="0"/>
            </a:endParaRPr>
          </a:p>
          <a:p>
            <a:pPr>
              <a:buFont typeface="Wingdings" pitchFamily="2" charset="2"/>
              <a:buChar char="§"/>
            </a:pPr>
            <a:endParaRPr lang="en-GB" sz="1400" dirty="0" smtClean="0">
              <a:latin typeface="Century Gothic" pitchFamily="34" charset="0"/>
            </a:endParaRPr>
          </a:p>
        </p:txBody>
      </p:sp>
      <p:sp>
        <p:nvSpPr>
          <p:cNvPr id="22" name="Rectangle 21"/>
          <p:cNvSpPr/>
          <p:nvPr/>
        </p:nvSpPr>
        <p:spPr>
          <a:xfrm>
            <a:off x="179512" y="3068960"/>
            <a:ext cx="2376264" cy="1169551"/>
          </a:xfrm>
          <a:prstGeom prst="rect">
            <a:avLst/>
          </a:prstGeom>
        </p:spPr>
        <p:txBody>
          <a:bodyPr wrap="square">
            <a:spAutoFit/>
          </a:bodyPr>
          <a:lstStyle/>
          <a:p>
            <a:pPr>
              <a:buFont typeface="Wingdings" pitchFamily="2" charset="2"/>
              <a:buChar char="§"/>
            </a:pPr>
            <a:r>
              <a:rPr lang="en-GB" sz="1400" dirty="0" smtClean="0">
                <a:latin typeface="Century Gothic" pitchFamily="34" charset="0"/>
              </a:rPr>
              <a:t> Can be </a:t>
            </a:r>
            <a:r>
              <a:rPr lang="en-GB" sz="1400" b="1" dirty="0" smtClean="0">
                <a:solidFill>
                  <a:srgbClr val="0070C0"/>
                </a:solidFill>
                <a:latin typeface="Century Gothic" pitchFamily="34" charset="0"/>
              </a:rPr>
              <a:t>fully paid </a:t>
            </a:r>
            <a:r>
              <a:rPr lang="en-GB" sz="1400" b="1" dirty="0" smtClean="0">
                <a:latin typeface="Century Gothic" pitchFamily="34" charset="0"/>
              </a:rPr>
              <a:t>– </a:t>
            </a:r>
            <a:r>
              <a:rPr lang="en-GB" sz="1400" dirty="0" smtClean="0">
                <a:latin typeface="Century Gothic" pitchFamily="34" charset="0"/>
              </a:rPr>
              <a:t>The shareholder has paid all of the initial capital reflecting the full value of the shares owned.</a:t>
            </a:r>
          </a:p>
        </p:txBody>
      </p:sp>
      <p:sp>
        <p:nvSpPr>
          <p:cNvPr id="28" name="Rectangle 27"/>
          <p:cNvSpPr/>
          <p:nvPr/>
        </p:nvSpPr>
        <p:spPr>
          <a:xfrm>
            <a:off x="179512" y="4293096"/>
            <a:ext cx="2376264" cy="2246769"/>
          </a:xfrm>
          <a:prstGeom prst="rect">
            <a:avLst/>
          </a:prstGeom>
        </p:spPr>
        <p:txBody>
          <a:bodyPr wrap="square">
            <a:spAutoFit/>
          </a:bodyPr>
          <a:lstStyle/>
          <a:p>
            <a:pPr>
              <a:buFont typeface="Wingdings" pitchFamily="2" charset="2"/>
              <a:buChar char="§"/>
            </a:pPr>
            <a:r>
              <a:rPr lang="en-GB" sz="1400" dirty="0" smtClean="0">
                <a:latin typeface="Century Gothic" pitchFamily="34" charset="0"/>
              </a:rPr>
              <a:t> Can be </a:t>
            </a:r>
            <a:r>
              <a:rPr lang="en-GB" sz="1400" b="1" dirty="0" smtClean="0">
                <a:solidFill>
                  <a:srgbClr val="0070C0"/>
                </a:solidFill>
                <a:latin typeface="Century Gothic" pitchFamily="34" charset="0"/>
              </a:rPr>
              <a:t>partly paid  </a:t>
            </a:r>
            <a:r>
              <a:rPr lang="en-GB" sz="1400" dirty="0" smtClean="0">
                <a:latin typeface="Century Gothic" pitchFamily="34" charset="0"/>
              </a:rPr>
              <a:t>- The shareholder has not paid the entire initial capital.  The shareholder has an obligation to pay the remaining amount when the company calls upon them to do so.  This is also known as </a:t>
            </a:r>
            <a:r>
              <a:rPr lang="en-GB" sz="1400" b="1" dirty="0" smtClean="0">
                <a:solidFill>
                  <a:srgbClr val="0070C0"/>
                </a:solidFill>
                <a:latin typeface="Century Gothic" pitchFamily="34" charset="0"/>
              </a:rPr>
              <a:t>contributing shares</a:t>
            </a:r>
            <a:r>
              <a:rPr lang="en-GB" sz="1400" dirty="0" smtClean="0">
                <a:latin typeface="Century Gothic" pitchFamily="34" charset="0"/>
              </a:rPr>
              <a:t>.</a:t>
            </a:r>
            <a:endParaRPr lang="en-GB" sz="1400" dirty="0">
              <a:latin typeface="Century Gothic" pitchFamily="34" charset="0"/>
            </a:endParaRPr>
          </a:p>
        </p:txBody>
      </p:sp>
      <p:sp>
        <p:nvSpPr>
          <p:cNvPr id="29" name="Rectangle 28"/>
          <p:cNvSpPr/>
          <p:nvPr/>
        </p:nvSpPr>
        <p:spPr>
          <a:xfrm>
            <a:off x="5940152" y="2708920"/>
            <a:ext cx="3203848" cy="738664"/>
          </a:xfrm>
          <a:prstGeom prst="rect">
            <a:avLst/>
          </a:prstGeom>
        </p:spPr>
        <p:txBody>
          <a:bodyPr wrap="square">
            <a:spAutoFit/>
          </a:bodyPr>
          <a:lstStyle/>
          <a:p>
            <a:pPr>
              <a:buFont typeface="Wingdings" pitchFamily="2" charset="2"/>
              <a:buChar char="§"/>
            </a:pPr>
            <a:r>
              <a:rPr lang="en-GB" sz="1400" dirty="0" smtClean="0">
                <a:latin typeface="Century Gothic" pitchFamily="34" charset="0"/>
              </a:rPr>
              <a:t> </a:t>
            </a:r>
            <a:r>
              <a:rPr lang="en-GB" sz="1400" b="1" dirty="0" smtClean="0">
                <a:solidFill>
                  <a:srgbClr val="0070C0"/>
                </a:solidFill>
                <a:latin typeface="Century Gothic" pitchFamily="34" charset="0"/>
              </a:rPr>
              <a:t>Full risk and reward of investing </a:t>
            </a:r>
            <a:r>
              <a:rPr lang="en-GB" sz="1400" dirty="0" smtClean="0">
                <a:latin typeface="Century Gothic" pitchFamily="34" charset="0"/>
              </a:rPr>
              <a:t>(Shareholders do well if the company does and vice-versa)</a:t>
            </a:r>
          </a:p>
        </p:txBody>
      </p:sp>
      <p:sp>
        <p:nvSpPr>
          <p:cNvPr id="30" name="Rectangle 29"/>
          <p:cNvSpPr/>
          <p:nvPr/>
        </p:nvSpPr>
        <p:spPr>
          <a:xfrm>
            <a:off x="5868144" y="3573016"/>
            <a:ext cx="3096344" cy="738664"/>
          </a:xfrm>
          <a:prstGeom prst="rect">
            <a:avLst/>
          </a:prstGeom>
        </p:spPr>
        <p:txBody>
          <a:bodyPr wrap="square">
            <a:spAutoFit/>
          </a:bodyPr>
          <a:lstStyle/>
          <a:p>
            <a:pPr>
              <a:buFont typeface="Wingdings" pitchFamily="2" charset="2"/>
              <a:buChar char="§"/>
            </a:pPr>
            <a:r>
              <a:rPr lang="en-GB" sz="1400" dirty="0" smtClean="0">
                <a:latin typeface="Century Gothic" pitchFamily="34" charset="0"/>
              </a:rPr>
              <a:t> Entitled to a </a:t>
            </a:r>
            <a:r>
              <a:rPr lang="en-GB" sz="1400" b="1" dirty="0" smtClean="0">
                <a:solidFill>
                  <a:srgbClr val="0070C0"/>
                </a:solidFill>
                <a:latin typeface="Century Gothic" pitchFamily="34" charset="0"/>
              </a:rPr>
              <a:t>‘yes’ or ‘no’ vote </a:t>
            </a:r>
            <a:r>
              <a:rPr lang="en-GB" sz="1400" dirty="0" smtClean="0">
                <a:latin typeface="Century Gothic" pitchFamily="34" charset="0"/>
              </a:rPr>
              <a:t>to each resolution at company meetings</a:t>
            </a:r>
          </a:p>
        </p:txBody>
      </p:sp>
      <p:sp>
        <p:nvSpPr>
          <p:cNvPr id="31" name="Rectangle 30"/>
          <p:cNvSpPr/>
          <p:nvPr/>
        </p:nvSpPr>
        <p:spPr>
          <a:xfrm>
            <a:off x="5868144" y="4365104"/>
            <a:ext cx="3096344" cy="2246769"/>
          </a:xfrm>
          <a:prstGeom prst="rect">
            <a:avLst/>
          </a:prstGeom>
        </p:spPr>
        <p:txBody>
          <a:bodyPr wrap="square">
            <a:spAutoFit/>
          </a:bodyPr>
          <a:lstStyle/>
          <a:p>
            <a:pPr>
              <a:buFont typeface="Wingdings" pitchFamily="2" charset="2"/>
              <a:buChar char="§"/>
            </a:pPr>
            <a:r>
              <a:rPr lang="en-GB" sz="1400" b="1" dirty="0" smtClean="0">
                <a:solidFill>
                  <a:srgbClr val="0070C0"/>
                </a:solidFill>
                <a:latin typeface="Century Gothic" pitchFamily="34" charset="0"/>
              </a:rPr>
              <a:t>Receive dividends </a:t>
            </a:r>
            <a:r>
              <a:rPr lang="en-GB" sz="1400" dirty="0" smtClean="0">
                <a:latin typeface="Century Gothic" pitchFamily="34" charset="0"/>
              </a:rPr>
              <a:t>declared by the company</a:t>
            </a:r>
          </a:p>
          <a:p>
            <a:pPr lvl="1">
              <a:buFont typeface="Wingdings" pitchFamily="2" charset="2"/>
              <a:buChar char="§"/>
            </a:pPr>
            <a:r>
              <a:rPr lang="en-GB" sz="1400" dirty="0" smtClean="0">
                <a:latin typeface="Century Gothic" pitchFamily="34" charset="0"/>
              </a:rPr>
              <a:t> Half-yearly or quarterly</a:t>
            </a:r>
          </a:p>
          <a:p>
            <a:pPr lvl="1">
              <a:buFont typeface="Wingdings" pitchFamily="2" charset="2"/>
              <a:buChar char="§"/>
            </a:pPr>
            <a:r>
              <a:rPr lang="en-GB" sz="1400" dirty="0" smtClean="0">
                <a:latin typeface="Century Gothic" pitchFamily="34" charset="0"/>
              </a:rPr>
              <a:t> They ratify the dividend amount proposed by the directors before they are declared payable</a:t>
            </a:r>
          </a:p>
          <a:p>
            <a:pPr lvl="1">
              <a:buFont typeface="Wingdings" pitchFamily="2" charset="2"/>
              <a:buChar char="§"/>
            </a:pPr>
            <a:r>
              <a:rPr lang="en-GB" sz="1400" dirty="0" smtClean="0">
                <a:latin typeface="Century Gothic" pitchFamily="34" charset="0"/>
              </a:rPr>
              <a:t> </a:t>
            </a:r>
            <a:r>
              <a:rPr lang="en-GB" sz="1400" b="1" dirty="0" smtClean="0">
                <a:solidFill>
                  <a:srgbClr val="C00000"/>
                </a:solidFill>
                <a:latin typeface="Century Gothic" pitchFamily="34" charset="0"/>
              </a:rPr>
              <a:t>but</a:t>
            </a:r>
            <a:r>
              <a:rPr lang="en-GB" sz="1400" dirty="0" smtClean="0">
                <a:latin typeface="Century Gothic" pitchFamily="34" charset="0"/>
              </a:rPr>
              <a:t> dividends are </a:t>
            </a:r>
            <a:r>
              <a:rPr lang="en-GB" sz="1400" b="1" dirty="0" smtClean="0">
                <a:solidFill>
                  <a:srgbClr val="C00000"/>
                </a:solidFill>
                <a:latin typeface="Century Gothic" pitchFamily="34" charset="0"/>
              </a:rPr>
              <a:t>not always paid</a:t>
            </a:r>
            <a:r>
              <a:rPr lang="en-GB" sz="1400" dirty="0" smtClean="0">
                <a:latin typeface="Century Gothic" pitchFamily="34" charset="0"/>
              </a:rPr>
              <a:t> or </a:t>
            </a:r>
            <a:r>
              <a:rPr lang="en-GB" sz="1400" b="1" dirty="0" smtClean="0">
                <a:solidFill>
                  <a:srgbClr val="C00000"/>
                </a:solidFill>
                <a:latin typeface="Century Gothic" pitchFamily="34" charset="0"/>
              </a:rPr>
              <a:t>as large as liked</a:t>
            </a:r>
            <a:endParaRPr lang="en-GB" sz="1400" b="1" dirty="0">
              <a:solidFill>
                <a:srgbClr val="C00000"/>
              </a:solidFill>
              <a:latin typeface="Century Gothic" pitchFamily="34" charset="0"/>
            </a:endParaRPr>
          </a:p>
        </p:txBody>
      </p:sp>
    </p:spTree>
    <p:extLst>
      <p:ext uri="{BB962C8B-B14F-4D97-AF65-F5344CB8AC3E}">
        <p14:creationId xmlns:p14="http://schemas.microsoft.com/office/powerpoint/2010/main" val="195592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20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20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2000"/>
                                        <p:tgtEl>
                                          <p:spTgt spid="26"/>
                                        </p:tgtEl>
                                      </p:cBhvr>
                                    </p:animEffect>
                                  </p:childTnLst>
                                </p:cTn>
                              </p:par>
                              <p:par>
                                <p:cTn id="17" presetID="10" presetClass="entr" presetSubtype="0" fill="hold" nodeType="withEffect">
                                  <p:stCondLst>
                                    <p:cond delay="0"/>
                                  </p:stCondLst>
                                  <p:childTnLst>
                                    <p:set>
                                      <p:cBhvr>
                                        <p:cTn id="18" dur="1" fill="hold">
                                          <p:stCondLst>
                                            <p:cond delay="0"/>
                                          </p:stCondLst>
                                        </p:cTn>
                                        <p:tgtEl>
                                          <p:spTgt spid="24586"/>
                                        </p:tgtEl>
                                        <p:attrNameLst>
                                          <p:attrName>style.visibility</p:attrName>
                                        </p:attrNameLst>
                                      </p:cBhvr>
                                      <p:to>
                                        <p:strVal val="visible"/>
                                      </p:to>
                                    </p:set>
                                    <p:animEffect transition="in" filter="fade">
                                      <p:cBhvr>
                                        <p:cTn id="19" dur="2000"/>
                                        <p:tgtEl>
                                          <p:spTgt spid="2458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2000"/>
                                        <p:tgtEl>
                                          <p:spTgt spid="4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fade">
                                      <p:cBhvr>
                                        <p:cTn id="27" dur="2000"/>
                                        <p:tgtEl>
                                          <p:spTgt spid="4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xEl>
                                              <p:pRg st="0" end="0"/>
                                            </p:txEl>
                                          </p:spTgt>
                                        </p:tgtEl>
                                        <p:attrNameLst>
                                          <p:attrName>style.visibility</p:attrName>
                                        </p:attrNameLst>
                                      </p:cBhvr>
                                      <p:to>
                                        <p:strVal val="visible"/>
                                      </p:to>
                                    </p:set>
                                    <p:animEffect transition="in" filter="fade">
                                      <p:cBhvr>
                                        <p:cTn id="32" dur="2000"/>
                                        <p:tgtEl>
                                          <p:spTgt spid="2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xEl>
                                              <p:pRg st="0" end="0"/>
                                            </p:txEl>
                                          </p:spTgt>
                                        </p:tgtEl>
                                        <p:attrNameLst>
                                          <p:attrName>style.visibility</p:attrName>
                                        </p:attrNameLst>
                                      </p:cBhvr>
                                      <p:to>
                                        <p:strVal val="visible"/>
                                      </p:to>
                                    </p:set>
                                    <p:animEffect transition="in" filter="fade">
                                      <p:cBhvr>
                                        <p:cTn id="37" dur="2000"/>
                                        <p:tgtEl>
                                          <p:spTgt spid="2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1"/>
                                        </p:tgtEl>
                                        <p:attrNameLst>
                                          <p:attrName>style.visibility</p:attrName>
                                        </p:attrNameLst>
                                      </p:cBhvr>
                                      <p:to>
                                        <p:strVal val="visible"/>
                                      </p:to>
                                    </p:set>
                                    <p:animEffect transition="in" filter="fade">
                                      <p:cBhvr>
                                        <p:cTn id="42" dur="2000"/>
                                        <p:tgtEl>
                                          <p:spTgt spid="51"/>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56"/>
                                        </p:tgtEl>
                                        <p:attrNameLst>
                                          <p:attrName>style.visibility</p:attrName>
                                        </p:attrNameLst>
                                      </p:cBhvr>
                                      <p:to>
                                        <p:strVal val="visible"/>
                                      </p:to>
                                    </p:set>
                                    <p:animEffect transition="in" filter="fade">
                                      <p:cBhvr>
                                        <p:cTn id="45" dur="2000"/>
                                        <p:tgtEl>
                                          <p:spTgt spid="5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xEl>
                                              <p:pRg st="0" end="0"/>
                                            </p:txEl>
                                          </p:spTgt>
                                        </p:tgtEl>
                                        <p:attrNameLst>
                                          <p:attrName>style.visibility</p:attrName>
                                        </p:attrNameLst>
                                      </p:cBhvr>
                                      <p:to>
                                        <p:strVal val="visible"/>
                                      </p:to>
                                    </p:set>
                                    <p:animEffect transition="in" filter="fade">
                                      <p:cBhvr>
                                        <p:cTn id="50" dur="2000"/>
                                        <p:tgtEl>
                                          <p:spTgt spid="29">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0">
                                            <p:txEl>
                                              <p:pRg st="0" end="0"/>
                                            </p:txEl>
                                          </p:spTgt>
                                        </p:tgtEl>
                                        <p:attrNameLst>
                                          <p:attrName>style.visibility</p:attrName>
                                        </p:attrNameLst>
                                      </p:cBhvr>
                                      <p:to>
                                        <p:strVal val="visible"/>
                                      </p:to>
                                    </p:set>
                                    <p:animEffect transition="in" filter="fade">
                                      <p:cBhvr>
                                        <p:cTn id="55" dur="2000"/>
                                        <p:tgtEl>
                                          <p:spTgt spid="30">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31">
                                            <p:txEl>
                                              <p:pRg st="0" end="0"/>
                                            </p:txEl>
                                          </p:spTgt>
                                        </p:tgtEl>
                                        <p:attrNameLst>
                                          <p:attrName>style.visibility</p:attrName>
                                        </p:attrNameLst>
                                      </p:cBhvr>
                                      <p:to>
                                        <p:strVal val="visible"/>
                                      </p:to>
                                    </p:set>
                                    <p:animEffect transition="in" filter="fade">
                                      <p:cBhvr>
                                        <p:cTn id="60" dur="2000"/>
                                        <p:tgtEl>
                                          <p:spTgt spid="31">
                                            <p:txEl>
                                              <p:pRg st="0" end="0"/>
                                            </p:txEl>
                                          </p:spTgt>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1">
                                            <p:txEl>
                                              <p:pRg st="1" end="1"/>
                                            </p:txEl>
                                          </p:spTgt>
                                        </p:tgtEl>
                                        <p:attrNameLst>
                                          <p:attrName>style.visibility</p:attrName>
                                        </p:attrNameLst>
                                      </p:cBhvr>
                                      <p:to>
                                        <p:strVal val="visible"/>
                                      </p:to>
                                    </p:set>
                                    <p:animEffect transition="in" filter="fade">
                                      <p:cBhvr>
                                        <p:cTn id="63" dur="2000"/>
                                        <p:tgtEl>
                                          <p:spTgt spid="31">
                                            <p:txEl>
                                              <p:pRg st="1" end="1"/>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1">
                                            <p:txEl>
                                              <p:pRg st="2" end="2"/>
                                            </p:txEl>
                                          </p:spTgt>
                                        </p:tgtEl>
                                        <p:attrNameLst>
                                          <p:attrName>style.visibility</p:attrName>
                                        </p:attrNameLst>
                                      </p:cBhvr>
                                      <p:to>
                                        <p:strVal val="visible"/>
                                      </p:to>
                                    </p:set>
                                    <p:animEffect transition="in" filter="fade">
                                      <p:cBhvr>
                                        <p:cTn id="66" dur="2000"/>
                                        <p:tgtEl>
                                          <p:spTgt spid="31">
                                            <p:txEl>
                                              <p:pRg st="2" end="2"/>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1">
                                            <p:txEl>
                                              <p:pRg st="3" end="3"/>
                                            </p:txEl>
                                          </p:spTgt>
                                        </p:tgtEl>
                                        <p:attrNameLst>
                                          <p:attrName>style.visibility</p:attrName>
                                        </p:attrNameLst>
                                      </p:cBhvr>
                                      <p:to>
                                        <p:strVal val="visible"/>
                                      </p:to>
                                    </p:set>
                                    <p:animEffect transition="in" filter="fade">
                                      <p:cBhvr>
                                        <p:cTn id="69" dur="2000"/>
                                        <p:tgtEl>
                                          <p:spTgt spid="31">
                                            <p:txEl>
                                              <p:pRg st="3" end="3"/>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38">
                                            <p:bg/>
                                          </p:spTgt>
                                        </p:tgtEl>
                                        <p:attrNameLst>
                                          <p:attrName>style.visibility</p:attrName>
                                        </p:attrNameLst>
                                      </p:cBhvr>
                                      <p:to>
                                        <p:strVal val="visible"/>
                                      </p:to>
                                    </p:set>
                                    <p:anim calcmode="lin" valueType="num">
                                      <p:cBhvr additive="base">
                                        <p:cTn id="74" dur="500" fill="hold"/>
                                        <p:tgtEl>
                                          <p:spTgt spid="38">
                                            <p:bg/>
                                          </p:spTgt>
                                        </p:tgtEl>
                                        <p:attrNameLst>
                                          <p:attrName>ppt_x</p:attrName>
                                        </p:attrNameLst>
                                      </p:cBhvr>
                                      <p:tavLst>
                                        <p:tav tm="0">
                                          <p:val>
                                            <p:strVal val="#ppt_x"/>
                                          </p:val>
                                        </p:tav>
                                        <p:tav tm="100000">
                                          <p:val>
                                            <p:strVal val="#ppt_x"/>
                                          </p:val>
                                        </p:tav>
                                      </p:tavLst>
                                    </p:anim>
                                    <p:anim calcmode="lin" valueType="num">
                                      <p:cBhvr additive="base">
                                        <p:cTn id="75" dur="500" fill="hold"/>
                                        <p:tgtEl>
                                          <p:spTgt spid="38">
                                            <p:bg/>
                                          </p:spTgt>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8">
                                            <p:txEl>
                                              <p:pRg st="0" end="0"/>
                                            </p:txEl>
                                          </p:spTgt>
                                        </p:tgtEl>
                                        <p:attrNameLst>
                                          <p:attrName>style.visibility</p:attrName>
                                        </p:attrNameLst>
                                      </p:cBhvr>
                                      <p:to>
                                        <p:strVal val="visible"/>
                                      </p:to>
                                    </p:set>
                                    <p:anim calcmode="lin" valueType="num">
                                      <p:cBhvr additive="base">
                                        <p:cTn id="78"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38">
                                            <p:txEl>
                                              <p:pRg st="0" end="0"/>
                                            </p:txEl>
                                          </p:spTgt>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8">
                                            <p:txEl>
                                              <p:pRg st="1" end="1"/>
                                            </p:txEl>
                                          </p:spTgt>
                                        </p:tgtEl>
                                        <p:attrNameLst>
                                          <p:attrName>style.visibility</p:attrName>
                                        </p:attrNameLst>
                                      </p:cBhvr>
                                      <p:to>
                                        <p:strVal val="visible"/>
                                      </p:to>
                                    </p:set>
                                    <p:anim calcmode="lin" valueType="num">
                                      <p:cBhvr additive="base">
                                        <p:cTn id="82" dur="500" fill="hold"/>
                                        <p:tgtEl>
                                          <p:spTgt spid="38">
                                            <p:txEl>
                                              <p:pRg st="1" end="1"/>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38" grpId="0" build="allAtOnce" animBg="1"/>
      <p:bldP spid="47" grpId="0" animBg="1"/>
      <p:bldP spid="56" grpId="0" animBg="1"/>
      <p:bldP spid="22" grpId="0" build="allAtOnce"/>
      <p:bldP spid="28" grpId="0" build="allAtOnce"/>
      <p:bldP spid="29" grpId="0" build="allAtOnce"/>
      <p:bldP spid="30" grpId="0" build="allAtOnce"/>
      <p:bldP spid="31"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p:cNvSpPr txBox="1"/>
          <p:nvPr/>
        </p:nvSpPr>
        <p:spPr>
          <a:xfrm>
            <a:off x="5976664" y="188640"/>
            <a:ext cx="3131840" cy="6694140"/>
          </a:xfrm>
          <a:prstGeom prst="rect">
            <a:avLst/>
          </a:prstGeom>
          <a:solidFill>
            <a:schemeClr val="bg1"/>
          </a:solidFill>
          <a:ln>
            <a:solidFill>
              <a:schemeClr val="accent1">
                <a:shade val="50000"/>
              </a:schemeClr>
            </a:solidFill>
          </a:ln>
        </p:spPr>
        <p:txBody>
          <a:bodyPr wrap="square" rtlCol="0">
            <a:spAutoFit/>
          </a:bodyPr>
          <a:lstStyle/>
          <a:p>
            <a:pPr algn="ctr"/>
            <a:r>
              <a:rPr lang="en-GB" sz="1400" b="1" dirty="0" smtClean="0">
                <a:latin typeface="Century Gothic" pitchFamily="34" charset="0"/>
              </a:rPr>
              <a:t>TYPES OF PREFERENCE SHARE</a:t>
            </a: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endParaRPr lang="en-GB" sz="1300" b="1" dirty="0" smtClean="0">
              <a:solidFill>
                <a:srgbClr val="00B050"/>
              </a:solidFill>
              <a:latin typeface="Century Gothic" pitchFamily="34" charset="0"/>
            </a:endParaRPr>
          </a:p>
          <a:p>
            <a:endParaRPr lang="en-GB" sz="1300" dirty="0">
              <a:latin typeface="Century Gothic" pitchFamily="34" charset="0"/>
            </a:endParaRPr>
          </a:p>
          <a:p>
            <a:pPr algn="ctr"/>
            <a:endParaRPr lang="en-GB" sz="1300" dirty="0" smtClean="0">
              <a:latin typeface="Century Gothic" pitchFamily="34" charset="0"/>
            </a:endParaRPr>
          </a:p>
          <a:p>
            <a:pPr algn="ctr"/>
            <a:endParaRPr lang="en-GB" sz="1300" b="1" dirty="0">
              <a:solidFill>
                <a:srgbClr val="10A017"/>
              </a:solidFill>
              <a:latin typeface="Century Gothic" pitchFamily="34" charset="0"/>
            </a:endParaRPr>
          </a:p>
          <a:p>
            <a:endParaRPr lang="en-GB" sz="1300" dirty="0">
              <a:latin typeface="Century Gothic" pitchFamily="34" charset="0"/>
            </a:endParaRPr>
          </a:p>
        </p:txBody>
      </p:sp>
      <p:cxnSp>
        <p:nvCxnSpPr>
          <p:cNvPr id="21" name="Straight Connector 20"/>
          <p:cNvCxnSpPr/>
          <p:nvPr/>
        </p:nvCxnSpPr>
        <p:spPr>
          <a:xfrm flipH="1">
            <a:off x="5608268" y="3068960"/>
            <a:ext cx="504056" cy="0"/>
          </a:xfrm>
          <a:prstGeom prst="line">
            <a:avLst/>
          </a:prstGeom>
          <a:ln w="38100">
            <a:solidFill>
              <a:srgbClr val="7030A0"/>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355976" y="1412776"/>
            <a:ext cx="0" cy="1224136"/>
          </a:xfrm>
          <a:prstGeom prst="line">
            <a:avLst/>
          </a:prstGeom>
          <a:ln w="38100">
            <a:solidFill>
              <a:srgbClr val="7030A0"/>
            </a:solidFill>
            <a:prstDash val="sysDash"/>
          </a:ln>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p:nvPr>
        </p:nvSpPr>
        <p:spPr/>
        <p:txBody>
          <a:bodyPr>
            <a:normAutofit fontScale="90000"/>
          </a:bodyPr>
          <a:lstStyle/>
          <a:p>
            <a:r>
              <a:rPr lang="en-GB" dirty="0" smtClean="0"/>
              <a:t>Preference Shares</a:t>
            </a:r>
            <a:endParaRPr lang="en-GB" dirty="0"/>
          </a:p>
        </p:txBody>
      </p:sp>
      <p:sp>
        <p:nvSpPr>
          <p:cNvPr id="21516" name="AutoShape 12" descr="https://brandyourself.com/themes/default/images/whyCare7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1518" name="AutoShape 14" descr="https://brandyourself.com/themes/default/images/whyCare75.p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 name="Rectangle 19"/>
          <p:cNvSpPr/>
          <p:nvPr/>
        </p:nvSpPr>
        <p:spPr>
          <a:xfrm>
            <a:off x="3059832" y="2708920"/>
            <a:ext cx="2592288" cy="720080"/>
          </a:xfrm>
          <a:prstGeom prst="rect">
            <a:avLst/>
          </a:prstGeom>
          <a:solidFill>
            <a:srgbClr val="E6A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Arial Black" panose="020B0A04020102020204" pitchFamily="34" charset="0"/>
              </a:rPr>
              <a:t>Preference Shares</a:t>
            </a:r>
            <a:endParaRPr lang="en-GB" dirty="0">
              <a:latin typeface="Arial Black" panose="020B0A04020102020204" pitchFamily="34" charset="0"/>
            </a:endParaRPr>
          </a:p>
        </p:txBody>
      </p:sp>
      <p:cxnSp>
        <p:nvCxnSpPr>
          <p:cNvPr id="26" name="Straight Connector 25"/>
          <p:cNvCxnSpPr/>
          <p:nvPr/>
        </p:nvCxnSpPr>
        <p:spPr>
          <a:xfrm>
            <a:off x="4355976" y="3429000"/>
            <a:ext cx="0" cy="93610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2843808" y="548680"/>
            <a:ext cx="3024336" cy="864096"/>
          </a:xfrm>
          <a:prstGeom prst="ellips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Aharoni" pitchFamily="2" charset="-79"/>
                <a:cs typeface="Aharoni" pitchFamily="2" charset="-79"/>
              </a:rPr>
              <a:t>Shares, Stock or Equity</a:t>
            </a:r>
            <a:endParaRPr lang="en-GB" b="1" dirty="0">
              <a:latin typeface="Aharoni" pitchFamily="2" charset="-79"/>
              <a:cs typeface="Aharoni" pitchFamily="2" charset="-79"/>
            </a:endParaRPr>
          </a:p>
        </p:txBody>
      </p:sp>
      <p:sp>
        <p:nvSpPr>
          <p:cNvPr id="25" name="TextBox 24"/>
          <p:cNvSpPr txBox="1"/>
          <p:nvPr/>
        </p:nvSpPr>
        <p:spPr>
          <a:xfrm>
            <a:off x="3203848" y="1628800"/>
            <a:ext cx="2304256" cy="738664"/>
          </a:xfrm>
          <a:prstGeom prst="rect">
            <a:avLst/>
          </a:prstGeom>
          <a:solidFill>
            <a:schemeClr val="bg1"/>
          </a:solidFill>
          <a:ln>
            <a:solidFill>
              <a:schemeClr val="accent1">
                <a:shade val="50000"/>
              </a:schemeClr>
            </a:solidFill>
          </a:ln>
        </p:spPr>
        <p:txBody>
          <a:bodyPr wrap="square" rtlCol="0">
            <a:spAutoFit/>
          </a:bodyPr>
          <a:lstStyle/>
          <a:p>
            <a:pPr algn="ctr"/>
            <a:r>
              <a:rPr lang="en-GB" sz="1400" b="1" dirty="0" smtClean="0">
                <a:latin typeface="Century Gothic" pitchFamily="34" charset="0"/>
              </a:rPr>
              <a:t>SOME</a:t>
            </a:r>
            <a:r>
              <a:rPr lang="en-GB" sz="1400" dirty="0" smtClean="0">
                <a:latin typeface="Century Gothic" pitchFamily="34" charset="0"/>
              </a:rPr>
              <a:t> companies have preference shares as well as ordinary shares</a:t>
            </a:r>
            <a:endParaRPr lang="en-GB" sz="1400" dirty="0">
              <a:latin typeface="Century Gothic" pitchFamily="34" charset="0"/>
            </a:endParaRPr>
          </a:p>
        </p:txBody>
      </p:sp>
      <p:sp>
        <p:nvSpPr>
          <p:cNvPr id="24578" name="AutoShape 2" descr="https://conceptdraw.com/a1706c3/p11/preview/640/pict--shareholder-business-people-clipart-vector-stencils-librar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4580" name="AutoShape 4" descr="https://conceptdraw.com/a1706c3/p11/preview/640/pict--shareholder-business-people-clipart-vector-stencils-librar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4582" name="AutoShape 6" descr="https://startupblog.files.wordpress.com/2007/08/buffett-carto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4584" name="AutoShape 8" descr="https://startupblog.files.wordpress.com/2007/08/buffett-cartoon.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38" name="TextBox 37"/>
          <p:cNvSpPr txBox="1"/>
          <p:nvPr/>
        </p:nvSpPr>
        <p:spPr>
          <a:xfrm>
            <a:off x="2627784" y="5661248"/>
            <a:ext cx="3312368" cy="1169551"/>
          </a:xfrm>
          <a:prstGeom prst="rect">
            <a:avLst/>
          </a:prstGeom>
          <a:solidFill>
            <a:schemeClr val="bg1"/>
          </a:solidFill>
          <a:ln>
            <a:solidFill>
              <a:schemeClr val="accent1">
                <a:shade val="50000"/>
              </a:schemeClr>
            </a:solidFill>
          </a:ln>
        </p:spPr>
        <p:txBody>
          <a:bodyPr wrap="square" rtlCol="0">
            <a:spAutoFit/>
          </a:bodyPr>
          <a:lstStyle/>
          <a:p>
            <a:pPr algn="ctr"/>
            <a:r>
              <a:rPr lang="en-GB" sz="1400" b="1" dirty="0" smtClean="0">
                <a:solidFill>
                  <a:srgbClr val="C00000"/>
                </a:solidFill>
                <a:latin typeface="Century Gothic" pitchFamily="34" charset="0"/>
              </a:rPr>
              <a:t>NO VOTING ENTITLEMENTS</a:t>
            </a:r>
          </a:p>
          <a:p>
            <a:pPr algn="ctr"/>
            <a:r>
              <a:rPr lang="en-GB" sz="1400" b="1" dirty="0" smtClean="0">
                <a:solidFill>
                  <a:srgbClr val="C00000"/>
                </a:solidFill>
                <a:latin typeface="Century Gothic" pitchFamily="34" charset="0"/>
              </a:rPr>
              <a:t>RECIEVE FIXED DIVIDENDS</a:t>
            </a:r>
          </a:p>
          <a:p>
            <a:pPr algn="ctr"/>
            <a:r>
              <a:rPr lang="en-GB" sz="1400" b="1" dirty="0" smtClean="0">
                <a:solidFill>
                  <a:srgbClr val="C00000"/>
                </a:solidFill>
                <a:latin typeface="Century Gothic" pitchFamily="34" charset="0"/>
              </a:rPr>
              <a:t>PAID BACK BEFORE ORDINARY SHAREHOLDERS IF COMPANY IS WOUND UP</a:t>
            </a:r>
          </a:p>
        </p:txBody>
      </p:sp>
      <p:pic>
        <p:nvPicPr>
          <p:cNvPr id="24586" name="Picture 10" descr="https://encrypted-tbn1.gstatic.com/images?q=tbn:ANd9GcQdoeIe9rQhqDqnoaiNb_e5oVDEGjwI7hwR1MOi_mtYsriHWZI3CA"/>
          <p:cNvPicPr>
            <a:picLocks noChangeAspect="1" noChangeArrowheads="1"/>
          </p:cNvPicPr>
          <p:nvPr/>
        </p:nvPicPr>
        <p:blipFill>
          <a:blip r:embed="rId3" cstate="print"/>
          <a:srcRect/>
          <a:stretch>
            <a:fillRect/>
          </a:stretch>
        </p:blipFill>
        <p:spPr bwMode="auto">
          <a:xfrm>
            <a:off x="3851920" y="3789040"/>
            <a:ext cx="1080120" cy="1876709"/>
          </a:xfrm>
          <a:prstGeom prst="rect">
            <a:avLst/>
          </a:prstGeom>
          <a:noFill/>
        </p:spPr>
      </p:pic>
      <p:cxnSp>
        <p:nvCxnSpPr>
          <p:cNvPr id="41" name="Straight Connector 40"/>
          <p:cNvCxnSpPr>
            <a:stCxn id="20" idx="1"/>
          </p:cNvCxnSpPr>
          <p:nvPr/>
        </p:nvCxnSpPr>
        <p:spPr>
          <a:xfrm flipH="1">
            <a:off x="2555776" y="3068960"/>
            <a:ext cx="504056" cy="0"/>
          </a:xfrm>
          <a:prstGeom prst="line">
            <a:avLst/>
          </a:prstGeom>
          <a:ln w="38100">
            <a:solidFill>
              <a:srgbClr val="7030A0"/>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5496" y="764704"/>
            <a:ext cx="2520280" cy="6001643"/>
          </a:xfrm>
          <a:prstGeom prst="rect">
            <a:avLst/>
          </a:prstGeom>
          <a:solidFill>
            <a:schemeClr val="bg1"/>
          </a:solidFill>
          <a:ln>
            <a:solidFill>
              <a:schemeClr val="accent1">
                <a:shade val="50000"/>
              </a:schemeClr>
            </a:solidFill>
          </a:ln>
        </p:spPr>
        <p:txBody>
          <a:bodyPr wrap="square" rtlCol="0">
            <a:spAutoFit/>
          </a:bodyPr>
          <a:lstStyle/>
          <a:p>
            <a:pPr algn="ctr"/>
            <a:r>
              <a:rPr lang="en-GB" sz="1400" b="1" dirty="0" smtClean="0">
                <a:latin typeface="Century Gothic" pitchFamily="34" charset="0"/>
              </a:rPr>
              <a:t>FEATURES/ENTITLEMENTS</a:t>
            </a: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400" b="1" dirty="0" smtClean="0">
              <a:latin typeface="Century Gothic" pitchFamily="34" charset="0"/>
            </a:endParaRPr>
          </a:p>
          <a:p>
            <a:pPr algn="ctr"/>
            <a:endParaRPr lang="en-GB" sz="1200" b="1" dirty="0" smtClean="0">
              <a:latin typeface="Century Gothic" pitchFamily="34" charset="0"/>
            </a:endParaRPr>
          </a:p>
          <a:p>
            <a:pPr>
              <a:buFont typeface="Wingdings" pitchFamily="2" charset="2"/>
              <a:buChar char="§"/>
            </a:pPr>
            <a:endParaRPr lang="en-GB" sz="1300" dirty="0">
              <a:latin typeface="Century Gothic" pitchFamily="34" charset="0"/>
            </a:endParaRPr>
          </a:p>
          <a:p>
            <a:pPr>
              <a:buFont typeface="Wingdings" pitchFamily="2" charset="2"/>
              <a:buChar char="§"/>
            </a:pPr>
            <a:endParaRPr lang="en-GB" sz="1300" dirty="0">
              <a:latin typeface="Century Gothic" pitchFamily="34" charset="0"/>
            </a:endParaRPr>
          </a:p>
          <a:p>
            <a:endParaRPr lang="en-GB" sz="1300" dirty="0">
              <a:latin typeface="Century Gothic" pitchFamily="34" charset="0"/>
            </a:endParaRPr>
          </a:p>
          <a:p>
            <a:endParaRPr lang="en-GB" sz="1300" dirty="0">
              <a:latin typeface="Century Gothic" pitchFamily="34" charset="0"/>
            </a:endParaRPr>
          </a:p>
          <a:p>
            <a:pPr>
              <a:buFont typeface="Wingdings" pitchFamily="2" charset="2"/>
              <a:buChar char="§"/>
            </a:pPr>
            <a:endParaRPr lang="en-GB" sz="1300" dirty="0">
              <a:latin typeface="Century Gothic" pitchFamily="34" charset="0"/>
            </a:endParaRPr>
          </a:p>
          <a:p>
            <a:pPr>
              <a:buFont typeface="Wingdings" pitchFamily="2" charset="2"/>
              <a:buChar char="§"/>
            </a:pPr>
            <a:endParaRPr lang="en-GB" sz="1300" dirty="0" smtClean="0">
              <a:latin typeface="Century Gothic" pitchFamily="34" charset="0"/>
            </a:endParaRPr>
          </a:p>
        </p:txBody>
      </p:sp>
      <p:cxnSp>
        <p:nvCxnSpPr>
          <p:cNvPr id="51" name="Straight Connector 50"/>
          <p:cNvCxnSpPr/>
          <p:nvPr/>
        </p:nvCxnSpPr>
        <p:spPr>
          <a:xfrm flipH="1">
            <a:off x="2555776" y="4221088"/>
            <a:ext cx="1512168" cy="0"/>
          </a:xfrm>
          <a:prstGeom prst="line">
            <a:avLst/>
          </a:prstGeom>
          <a:ln w="38100">
            <a:solidFill>
              <a:srgbClr val="7030A0"/>
            </a:solidFill>
            <a:prstDash val="sysDash"/>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976664" y="476672"/>
            <a:ext cx="3131840" cy="954107"/>
          </a:xfrm>
          <a:prstGeom prst="rect">
            <a:avLst/>
          </a:prstGeom>
        </p:spPr>
        <p:txBody>
          <a:bodyPr wrap="square">
            <a:spAutoFit/>
          </a:bodyPr>
          <a:lstStyle/>
          <a:p>
            <a:r>
              <a:rPr lang="en-GB" sz="1400" b="1" dirty="0" smtClean="0">
                <a:solidFill>
                  <a:srgbClr val="00B050"/>
                </a:solidFill>
                <a:latin typeface="Century Gothic" pitchFamily="34" charset="0"/>
              </a:rPr>
              <a:t>CUMULATIVE </a:t>
            </a:r>
          </a:p>
          <a:p>
            <a:r>
              <a:rPr lang="en-GB" sz="1400" dirty="0" smtClean="0">
                <a:latin typeface="Century Gothic" pitchFamily="34" charset="0"/>
              </a:rPr>
              <a:t>Dividend entitlements accumulate if they are not paid one year</a:t>
            </a:r>
          </a:p>
        </p:txBody>
      </p:sp>
      <p:sp>
        <p:nvSpPr>
          <p:cNvPr id="27" name="Rectangle 26"/>
          <p:cNvSpPr/>
          <p:nvPr/>
        </p:nvSpPr>
        <p:spPr>
          <a:xfrm>
            <a:off x="5976664" y="1412776"/>
            <a:ext cx="3131840" cy="1169551"/>
          </a:xfrm>
          <a:prstGeom prst="rect">
            <a:avLst/>
          </a:prstGeom>
        </p:spPr>
        <p:txBody>
          <a:bodyPr wrap="square">
            <a:spAutoFit/>
          </a:bodyPr>
          <a:lstStyle/>
          <a:p>
            <a:r>
              <a:rPr lang="en-GB" sz="1400" b="1" dirty="0" smtClean="0">
                <a:solidFill>
                  <a:srgbClr val="00B050"/>
                </a:solidFill>
                <a:latin typeface="Century Gothic" pitchFamily="34" charset="0"/>
              </a:rPr>
              <a:t>NON-CUMULATIVE </a:t>
            </a:r>
          </a:p>
          <a:p>
            <a:r>
              <a:rPr lang="en-GB" sz="1400" dirty="0" smtClean="0">
                <a:latin typeface="Century Gothic" pitchFamily="34" charset="0"/>
              </a:rPr>
              <a:t>If a company does not pay out dividends one year, these shareholders  miss out on this dividend</a:t>
            </a:r>
          </a:p>
        </p:txBody>
      </p:sp>
      <p:sp>
        <p:nvSpPr>
          <p:cNvPr id="28" name="Rectangle 27"/>
          <p:cNvSpPr/>
          <p:nvPr/>
        </p:nvSpPr>
        <p:spPr>
          <a:xfrm>
            <a:off x="5976664" y="2564904"/>
            <a:ext cx="3131840" cy="1815882"/>
          </a:xfrm>
          <a:prstGeom prst="rect">
            <a:avLst/>
          </a:prstGeom>
        </p:spPr>
        <p:txBody>
          <a:bodyPr wrap="square">
            <a:spAutoFit/>
          </a:bodyPr>
          <a:lstStyle/>
          <a:p>
            <a:r>
              <a:rPr lang="en-GB" sz="1400" b="1" dirty="0" smtClean="0">
                <a:solidFill>
                  <a:srgbClr val="00B050"/>
                </a:solidFill>
                <a:latin typeface="Century Gothic" pitchFamily="34" charset="0"/>
              </a:rPr>
              <a:t>PARTICIPATING</a:t>
            </a:r>
          </a:p>
          <a:p>
            <a:r>
              <a:rPr lang="en-GB" sz="1400" dirty="0" smtClean="0">
                <a:latin typeface="Century Gothic" pitchFamily="34" charset="0"/>
              </a:rPr>
              <a:t>Entitle the holder to a basic dividend but the directors can award a bigger dividend in a year when the profits exceed a certain level. i.e. preference shareholder can participate in bumper profits</a:t>
            </a:r>
            <a:r>
              <a:rPr lang="en-GB" sz="1400" b="1" dirty="0" smtClean="0">
                <a:solidFill>
                  <a:srgbClr val="10A017"/>
                </a:solidFill>
                <a:latin typeface="Century Gothic" pitchFamily="34" charset="0"/>
              </a:rPr>
              <a:t>. </a:t>
            </a:r>
          </a:p>
        </p:txBody>
      </p:sp>
      <p:sp>
        <p:nvSpPr>
          <p:cNvPr id="29" name="Rectangle 28"/>
          <p:cNvSpPr/>
          <p:nvPr/>
        </p:nvSpPr>
        <p:spPr>
          <a:xfrm>
            <a:off x="5976664" y="4365104"/>
            <a:ext cx="3131840" cy="1169551"/>
          </a:xfrm>
          <a:prstGeom prst="rect">
            <a:avLst/>
          </a:prstGeom>
        </p:spPr>
        <p:txBody>
          <a:bodyPr wrap="square">
            <a:spAutoFit/>
          </a:bodyPr>
          <a:lstStyle/>
          <a:p>
            <a:r>
              <a:rPr lang="en-GB" sz="1400" b="1" dirty="0" smtClean="0">
                <a:solidFill>
                  <a:srgbClr val="00B050"/>
                </a:solidFill>
                <a:latin typeface="Century Gothic" pitchFamily="34" charset="0"/>
              </a:rPr>
              <a:t>CONVERTIBLE</a:t>
            </a:r>
          </a:p>
          <a:p>
            <a:r>
              <a:rPr lang="en-GB" sz="1400" dirty="0" smtClean="0">
                <a:latin typeface="Century Gothic" pitchFamily="34" charset="0"/>
              </a:rPr>
              <a:t>Carry an option to convert into the ordinary shares of the company at set intervals and on pre-set terms.</a:t>
            </a:r>
          </a:p>
        </p:txBody>
      </p:sp>
      <p:sp>
        <p:nvSpPr>
          <p:cNvPr id="30" name="Rectangle 29"/>
          <p:cNvSpPr/>
          <p:nvPr/>
        </p:nvSpPr>
        <p:spPr>
          <a:xfrm>
            <a:off x="6012160" y="5517232"/>
            <a:ext cx="3131840" cy="1384995"/>
          </a:xfrm>
          <a:prstGeom prst="rect">
            <a:avLst/>
          </a:prstGeom>
        </p:spPr>
        <p:txBody>
          <a:bodyPr wrap="square">
            <a:spAutoFit/>
          </a:bodyPr>
          <a:lstStyle/>
          <a:p>
            <a:r>
              <a:rPr lang="en-GB" sz="1400" b="1" dirty="0" smtClean="0">
                <a:solidFill>
                  <a:srgbClr val="00B050"/>
                </a:solidFill>
                <a:latin typeface="Century Gothic" pitchFamily="34" charset="0"/>
              </a:rPr>
              <a:t>REDEEMABLE</a:t>
            </a:r>
          </a:p>
          <a:p>
            <a:r>
              <a:rPr lang="en-GB" sz="1400" dirty="0" smtClean="0">
                <a:latin typeface="Century Gothic" pitchFamily="34" charset="0"/>
              </a:rPr>
              <a:t>Have a date at which the nominal value may be redeemed - paid back to the preference shareholder and the shares cancelled.</a:t>
            </a:r>
          </a:p>
        </p:txBody>
      </p:sp>
      <p:sp>
        <p:nvSpPr>
          <p:cNvPr id="31" name="Rectangle 30"/>
          <p:cNvSpPr/>
          <p:nvPr/>
        </p:nvSpPr>
        <p:spPr>
          <a:xfrm>
            <a:off x="72008" y="1106160"/>
            <a:ext cx="2555776" cy="738664"/>
          </a:xfrm>
          <a:prstGeom prst="rect">
            <a:avLst/>
          </a:prstGeom>
        </p:spPr>
        <p:txBody>
          <a:bodyPr wrap="square">
            <a:spAutoFit/>
          </a:bodyPr>
          <a:lstStyle/>
          <a:p>
            <a:pPr>
              <a:buFont typeface="Wingdings" pitchFamily="2" charset="2"/>
              <a:buChar char="§"/>
            </a:pPr>
            <a:r>
              <a:rPr lang="en-GB" sz="1400" b="1" dirty="0" smtClean="0">
                <a:solidFill>
                  <a:srgbClr val="0070C0"/>
                </a:solidFill>
                <a:latin typeface="Century Gothic" pitchFamily="34" charset="0"/>
              </a:rPr>
              <a:t>Articles of Association </a:t>
            </a:r>
            <a:r>
              <a:rPr lang="en-GB" sz="1400" dirty="0" smtClean="0">
                <a:latin typeface="Century Gothic" pitchFamily="34" charset="0"/>
              </a:rPr>
              <a:t>sets out precisely how they differ from ordinary shares.</a:t>
            </a:r>
          </a:p>
        </p:txBody>
      </p:sp>
      <p:sp>
        <p:nvSpPr>
          <p:cNvPr id="32" name="Rectangle 31"/>
          <p:cNvSpPr/>
          <p:nvPr/>
        </p:nvSpPr>
        <p:spPr>
          <a:xfrm>
            <a:off x="72008" y="1898248"/>
            <a:ext cx="2555776" cy="738664"/>
          </a:xfrm>
          <a:prstGeom prst="rect">
            <a:avLst/>
          </a:prstGeom>
        </p:spPr>
        <p:txBody>
          <a:bodyPr wrap="square">
            <a:spAutoFit/>
          </a:bodyPr>
          <a:lstStyle/>
          <a:p>
            <a:pPr>
              <a:buFont typeface="Wingdings" pitchFamily="2" charset="2"/>
              <a:buChar char="§"/>
            </a:pPr>
            <a:r>
              <a:rPr lang="en-GB" sz="1400" b="1" dirty="0" smtClean="0">
                <a:solidFill>
                  <a:srgbClr val="0070C0"/>
                </a:solidFill>
                <a:latin typeface="Century Gothic" pitchFamily="34" charset="0"/>
              </a:rPr>
              <a:t>‘Hybrid Securities’ </a:t>
            </a:r>
            <a:r>
              <a:rPr lang="en-GB" sz="1400" dirty="0" smtClean="0">
                <a:latin typeface="Century Gothic" pitchFamily="34" charset="0"/>
              </a:rPr>
              <a:t>– they have characteristics of bonds and equities.</a:t>
            </a:r>
          </a:p>
        </p:txBody>
      </p:sp>
      <p:sp>
        <p:nvSpPr>
          <p:cNvPr id="33" name="Rectangle 32"/>
          <p:cNvSpPr/>
          <p:nvPr/>
        </p:nvSpPr>
        <p:spPr>
          <a:xfrm>
            <a:off x="72008" y="4925486"/>
            <a:ext cx="2555776" cy="1815882"/>
          </a:xfrm>
          <a:prstGeom prst="rect">
            <a:avLst/>
          </a:prstGeom>
        </p:spPr>
        <p:txBody>
          <a:bodyPr wrap="square">
            <a:spAutoFit/>
          </a:bodyPr>
          <a:lstStyle/>
          <a:p>
            <a:pPr>
              <a:buFont typeface="Wingdings" pitchFamily="2" charset="2"/>
              <a:buChar char="§"/>
            </a:pPr>
            <a:r>
              <a:rPr lang="en-GB" sz="1400" dirty="0" smtClean="0">
                <a:latin typeface="Century Gothic" pitchFamily="34" charset="0"/>
              </a:rPr>
              <a:t>Preference shares have </a:t>
            </a:r>
            <a:r>
              <a:rPr lang="en-GB" sz="1400" b="1" dirty="0" smtClean="0">
                <a:solidFill>
                  <a:srgbClr val="0070C0"/>
                </a:solidFill>
                <a:latin typeface="Century Gothic" pitchFamily="34" charset="0"/>
              </a:rPr>
              <a:t>legal priority (seniority) </a:t>
            </a:r>
            <a:r>
              <a:rPr lang="en-GB" sz="1400" dirty="0" smtClean="0">
                <a:latin typeface="Century Gothic" pitchFamily="34" charset="0"/>
              </a:rPr>
              <a:t>over ordinary shareholders in respect of their dividends and collapse of the company (will get their money back before ordinary shareholders)</a:t>
            </a:r>
          </a:p>
        </p:txBody>
      </p:sp>
      <p:sp>
        <p:nvSpPr>
          <p:cNvPr id="34" name="Rectangle 33"/>
          <p:cNvSpPr/>
          <p:nvPr/>
        </p:nvSpPr>
        <p:spPr>
          <a:xfrm>
            <a:off x="72008" y="2690336"/>
            <a:ext cx="2555776" cy="738664"/>
          </a:xfrm>
          <a:prstGeom prst="rect">
            <a:avLst/>
          </a:prstGeom>
        </p:spPr>
        <p:txBody>
          <a:bodyPr wrap="square">
            <a:spAutoFit/>
          </a:bodyPr>
          <a:lstStyle/>
          <a:p>
            <a:pPr>
              <a:buFont typeface="Wingdings" pitchFamily="2" charset="2"/>
              <a:buChar char="§"/>
            </a:pPr>
            <a:r>
              <a:rPr lang="en-GB" sz="1400" b="1" dirty="0" smtClean="0">
                <a:solidFill>
                  <a:srgbClr val="0070C0"/>
                </a:solidFill>
                <a:latin typeface="Century Gothic" pitchFamily="34" charset="0"/>
              </a:rPr>
              <a:t>Non-voting</a:t>
            </a:r>
            <a:r>
              <a:rPr lang="en-GB" sz="1400" dirty="0" smtClean="0">
                <a:latin typeface="Century Gothic" pitchFamily="34" charset="0"/>
              </a:rPr>
              <a:t> - cannot vote at the General Meetings of the company</a:t>
            </a:r>
          </a:p>
        </p:txBody>
      </p:sp>
      <p:sp>
        <p:nvSpPr>
          <p:cNvPr id="35" name="Rectangle 34"/>
          <p:cNvSpPr/>
          <p:nvPr/>
        </p:nvSpPr>
        <p:spPr>
          <a:xfrm>
            <a:off x="72008" y="3484165"/>
            <a:ext cx="2483768" cy="1384995"/>
          </a:xfrm>
          <a:prstGeom prst="rect">
            <a:avLst/>
          </a:prstGeom>
        </p:spPr>
        <p:txBody>
          <a:bodyPr wrap="square">
            <a:spAutoFit/>
          </a:bodyPr>
          <a:lstStyle/>
          <a:p>
            <a:pPr>
              <a:buFont typeface="Wingdings" pitchFamily="2" charset="2"/>
              <a:buChar char="§"/>
            </a:pPr>
            <a:r>
              <a:rPr lang="en-GB" sz="1400" b="1" dirty="0" smtClean="0">
                <a:solidFill>
                  <a:srgbClr val="0070C0"/>
                </a:solidFill>
                <a:latin typeface="Century Gothic" pitchFamily="34" charset="0"/>
              </a:rPr>
              <a:t>Pay a fixed dividend </a:t>
            </a:r>
            <a:r>
              <a:rPr lang="en-GB" sz="1400" dirty="0" smtClean="0">
                <a:latin typeface="Century Gothic" pitchFamily="34" charset="0"/>
              </a:rPr>
              <a:t>each year, the amount set when first issued and has to be paid before dividends on ordinary shares can be paid</a:t>
            </a:r>
          </a:p>
        </p:txBody>
      </p:sp>
    </p:spTree>
    <p:extLst>
      <p:ext uri="{BB962C8B-B14F-4D97-AF65-F5344CB8AC3E}">
        <p14:creationId xmlns:p14="http://schemas.microsoft.com/office/powerpoint/2010/main" val="298807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2000"/>
                                        <p:tgtEl>
                                          <p:spTgt spid="26"/>
                                        </p:tgtEl>
                                      </p:cBhvr>
                                    </p:animEffect>
                                  </p:childTnLst>
                                </p:cTn>
                              </p:par>
                              <p:par>
                                <p:cTn id="8" presetID="10" presetClass="entr" presetSubtype="0" fill="hold" nodeType="withEffect">
                                  <p:stCondLst>
                                    <p:cond delay="0"/>
                                  </p:stCondLst>
                                  <p:childTnLst>
                                    <p:set>
                                      <p:cBhvr>
                                        <p:cTn id="9" dur="1" fill="hold">
                                          <p:stCondLst>
                                            <p:cond delay="0"/>
                                          </p:stCondLst>
                                        </p:cTn>
                                        <p:tgtEl>
                                          <p:spTgt spid="24586"/>
                                        </p:tgtEl>
                                        <p:attrNameLst>
                                          <p:attrName>style.visibility</p:attrName>
                                        </p:attrNameLst>
                                      </p:cBhvr>
                                      <p:to>
                                        <p:strVal val="visible"/>
                                      </p:to>
                                    </p:set>
                                    <p:animEffect transition="in" filter="fade">
                                      <p:cBhvr>
                                        <p:cTn id="10" dur="2000"/>
                                        <p:tgtEl>
                                          <p:spTgt spid="2458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20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2000"/>
                                        <p:tgtEl>
                                          <p:spTgt spid="2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2000"/>
                                        <p:tgtEl>
                                          <p:spTgt spid="2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2000"/>
                                        <p:tgtEl>
                                          <p:spTgt spid="41"/>
                                        </p:tgtEl>
                                      </p:cBhvr>
                                    </p:animEffect>
                                  </p:childTnLst>
                                </p:cTn>
                              </p:par>
                              <p:par>
                                <p:cTn id="25" presetID="10" presetClass="entr" presetSubtype="0" fill="hold" nodeType="withEffect">
                                  <p:stCondLst>
                                    <p:cond delay="0"/>
                                  </p:stCondLst>
                                  <p:childTnLst>
                                    <p:set>
                                      <p:cBhvr>
                                        <p:cTn id="26" dur="1" fill="hold">
                                          <p:stCondLst>
                                            <p:cond delay="0"/>
                                          </p:stCondLst>
                                        </p:cTn>
                                        <p:tgtEl>
                                          <p:spTgt spid="51"/>
                                        </p:tgtEl>
                                        <p:attrNameLst>
                                          <p:attrName>style.visibility</p:attrName>
                                        </p:attrNameLst>
                                      </p:cBhvr>
                                      <p:to>
                                        <p:strVal val="visible"/>
                                      </p:to>
                                    </p:set>
                                    <p:animEffect transition="in" filter="fade">
                                      <p:cBhvr>
                                        <p:cTn id="27" dur="2000"/>
                                        <p:tgtEl>
                                          <p:spTgt spid="5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7"/>
                                        </p:tgtEl>
                                        <p:attrNameLst>
                                          <p:attrName>style.visibility</p:attrName>
                                        </p:attrNameLst>
                                      </p:cBhvr>
                                      <p:to>
                                        <p:strVal val="visible"/>
                                      </p:to>
                                    </p:set>
                                    <p:animEffect transition="in" filter="fade">
                                      <p:cBhvr>
                                        <p:cTn id="30" dur="2000"/>
                                        <p:tgtEl>
                                          <p:spTgt spid="4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1">
                                            <p:txEl>
                                              <p:pRg st="0" end="0"/>
                                            </p:txEl>
                                          </p:spTgt>
                                        </p:tgtEl>
                                        <p:attrNameLst>
                                          <p:attrName>style.visibility</p:attrName>
                                        </p:attrNameLst>
                                      </p:cBhvr>
                                      <p:to>
                                        <p:strVal val="visible"/>
                                      </p:to>
                                    </p:set>
                                    <p:animEffect transition="in" filter="fade">
                                      <p:cBhvr>
                                        <p:cTn id="35" dur="2000"/>
                                        <p:tgtEl>
                                          <p:spTgt spid="31">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2">
                                            <p:txEl>
                                              <p:pRg st="0" end="0"/>
                                            </p:txEl>
                                          </p:spTgt>
                                        </p:tgtEl>
                                        <p:attrNameLst>
                                          <p:attrName>style.visibility</p:attrName>
                                        </p:attrNameLst>
                                      </p:cBhvr>
                                      <p:to>
                                        <p:strVal val="visible"/>
                                      </p:to>
                                    </p:set>
                                    <p:animEffect transition="in" filter="fade">
                                      <p:cBhvr>
                                        <p:cTn id="40" dur="2000"/>
                                        <p:tgtEl>
                                          <p:spTgt spid="3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4">
                                            <p:txEl>
                                              <p:pRg st="0" end="0"/>
                                            </p:txEl>
                                          </p:spTgt>
                                        </p:tgtEl>
                                        <p:attrNameLst>
                                          <p:attrName>style.visibility</p:attrName>
                                        </p:attrNameLst>
                                      </p:cBhvr>
                                      <p:to>
                                        <p:strVal val="visible"/>
                                      </p:to>
                                    </p:set>
                                    <p:animEffect transition="in" filter="fade">
                                      <p:cBhvr>
                                        <p:cTn id="45" dur="2000"/>
                                        <p:tgtEl>
                                          <p:spTgt spid="34">
                                            <p:txEl>
                                              <p:pRg st="0" end="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5">
                                            <p:txEl>
                                              <p:pRg st="0" end="0"/>
                                            </p:txEl>
                                          </p:spTgt>
                                        </p:tgtEl>
                                        <p:attrNameLst>
                                          <p:attrName>style.visibility</p:attrName>
                                        </p:attrNameLst>
                                      </p:cBhvr>
                                      <p:to>
                                        <p:strVal val="visible"/>
                                      </p:to>
                                    </p:set>
                                    <p:animEffect transition="in" filter="fade">
                                      <p:cBhvr>
                                        <p:cTn id="50" dur="2000"/>
                                        <p:tgtEl>
                                          <p:spTgt spid="35">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3">
                                            <p:txEl>
                                              <p:pRg st="0" end="0"/>
                                            </p:txEl>
                                          </p:spTgt>
                                        </p:tgtEl>
                                        <p:attrNameLst>
                                          <p:attrName>style.visibility</p:attrName>
                                        </p:attrNameLst>
                                      </p:cBhvr>
                                      <p:to>
                                        <p:strVal val="visible"/>
                                      </p:to>
                                    </p:set>
                                    <p:animEffect transition="in" filter="fade">
                                      <p:cBhvr>
                                        <p:cTn id="55" dur="2000"/>
                                        <p:tgtEl>
                                          <p:spTgt spid="33">
                                            <p:txEl>
                                              <p:pRg st="0" end="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fade">
                                      <p:cBhvr>
                                        <p:cTn id="60" dur="2000"/>
                                        <p:tgtEl>
                                          <p:spTgt spid="2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animEffect transition="in" filter="fade">
                                      <p:cBhvr>
                                        <p:cTn id="63" dur="2000"/>
                                        <p:tgtEl>
                                          <p:spTgt spid="5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22">
                                            <p:txEl>
                                              <p:pRg st="0" end="0"/>
                                            </p:txEl>
                                          </p:spTgt>
                                        </p:tgtEl>
                                        <p:attrNameLst>
                                          <p:attrName>style.visibility</p:attrName>
                                        </p:attrNameLst>
                                      </p:cBhvr>
                                      <p:to>
                                        <p:strVal val="visible"/>
                                      </p:to>
                                    </p:set>
                                    <p:animEffect transition="in" filter="fade">
                                      <p:cBhvr>
                                        <p:cTn id="68" dur="2000"/>
                                        <p:tgtEl>
                                          <p:spTgt spid="22">
                                            <p:txEl>
                                              <p:pRg st="0" end="0"/>
                                            </p:txEl>
                                          </p:spTgt>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2">
                                            <p:txEl>
                                              <p:pRg st="1" end="1"/>
                                            </p:txEl>
                                          </p:spTgt>
                                        </p:tgtEl>
                                        <p:attrNameLst>
                                          <p:attrName>style.visibility</p:attrName>
                                        </p:attrNameLst>
                                      </p:cBhvr>
                                      <p:to>
                                        <p:strVal val="visible"/>
                                      </p:to>
                                    </p:set>
                                    <p:animEffect transition="in" filter="fade">
                                      <p:cBhvr>
                                        <p:cTn id="71" dur="2000"/>
                                        <p:tgtEl>
                                          <p:spTgt spid="22">
                                            <p:txEl>
                                              <p:pRg st="1" end="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7">
                                            <p:txEl>
                                              <p:pRg st="0" end="0"/>
                                            </p:txEl>
                                          </p:spTgt>
                                        </p:tgtEl>
                                        <p:attrNameLst>
                                          <p:attrName>style.visibility</p:attrName>
                                        </p:attrNameLst>
                                      </p:cBhvr>
                                      <p:to>
                                        <p:strVal val="visible"/>
                                      </p:to>
                                    </p:set>
                                    <p:animEffect transition="in" filter="fade">
                                      <p:cBhvr>
                                        <p:cTn id="76" dur="2000"/>
                                        <p:tgtEl>
                                          <p:spTgt spid="27">
                                            <p:txEl>
                                              <p:pRg st="0" end="0"/>
                                            </p:txEl>
                                          </p:spTgt>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7">
                                            <p:txEl>
                                              <p:pRg st="1" end="1"/>
                                            </p:txEl>
                                          </p:spTgt>
                                        </p:tgtEl>
                                        <p:attrNameLst>
                                          <p:attrName>style.visibility</p:attrName>
                                        </p:attrNameLst>
                                      </p:cBhvr>
                                      <p:to>
                                        <p:strVal val="visible"/>
                                      </p:to>
                                    </p:set>
                                    <p:animEffect transition="in" filter="fade">
                                      <p:cBhvr>
                                        <p:cTn id="79" dur="2000"/>
                                        <p:tgtEl>
                                          <p:spTgt spid="27">
                                            <p:txEl>
                                              <p:pRg st="1" end="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28">
                                            <p:txEl>
                                              <p:pRg st="0" end="0"/>
                                            </p:txEl>
                                          </p:spTgt>
                                        </p:tgtEl>
                                        <p:attrNameLst>
                                          <p:attrName>style.visibility</p:attrName>
                                        </p:attrNameLst>
                                      </p:cBhvr>
                                      <p:to>
                                        <p:strVal val="visible"/>
                                      </p:to>
                                    </p:set>
                                    <p:animEffect transition="in" filter="fade">
                                      <p:cBhvr>
                                        <p:cTn id="84" dur="2000"/>
                                        <p:tgtEl>
                                          <p:spTgt spid="28">
                                            <p:txEl>
                                              <p:pRg st="0" end="0"/>
                                            </p:txEl>
                                          </p:spTgt>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28">
                                            <p:txEl>
                                              <p:pRg st="1" end="1"/>
                                            </p:txEl>
                                          </p:spTgt>
                                        </p:tgtEl>
                                        <p:attrNameLst>
                                          <p:attrName>style.visibility</p:attrName>
                                        </p:attrNameLst>
                                      </p:cBhvr>
                                      <p:to>
                                        <p:strVal val="visible"/>
                                      </p:to>
                                    </p:set>
                                    <p:animEffect transition="in" filter="fade">
                                      <p:cBhvr>
                                        <p:cTn id="87" dur="2000"/>
                                        <p:tgtEl>
                                          <p:spTgt spid="28">
                                            <p:txEl>
                                              <p:pRg st="1" end="1"/>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29">
                                            <p:txEl>
                                              <p:pRg st="0" end="0"/>
                                            </p:txEl>
                                          </p:spTgt>
                                        </p:tgtEl>
                                        <p:attrNameLst>
                                          <p:attrName>style.visibility</p:attrName>
                                        </p:attrNameLst>
                                      </p:cBhvr>
                                      <p:to>
                                        <p:strVal val="visible"/>
                                      </p:to>
                                    </p:set>
                                    <p:animEffect transition="in" filter="fade">
                                      <p:cBhvr>
                                        <p:cTn id="92" dur="2000"/>
                                        <p:tgtEl>
                                          <p:spTgt spid="29">
                                            <p:txEl>
                                              <p:pRg st="0" end="0"/>
                                            </p:txEl>
                                          </p:spTgt>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29">
                                            <p:txEl>
                                              <p:pRg st="1" end="1"/>
                                            </p:txEl>
                                          </p:spTgt>
                                        </p:tgtEl>
                                        <p:attrNameLst>
                                          <p:attrName>style.visibility</p:attrName>
                                        </p:attrNameLst>
                                      </p:cBhvr>
                                      <p:to>
                                        <p:strVal val="visible"/>
                                      </p:to>
                                    </p:set>
                                    <p:animEffect transition="in" filter="fade">
                                      <p:cBhvr>
                                        <p:cTn id="95" dur="2000"/>
                                        <p:tgtEl>
                                          <p:spTgt spid="29">
                                            <p:txEl>
                                              <p:pRg st="1" end="1"/>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30">
                                            <p:txEl>
                                              <p:pRg st="0" end="0"/>
                                            </p:txEl>
                                          </p:spTgt>
                                        </p:tgtEl>
                                        <p:attrNameLst>
                                          <p:attrName>style.visibility</p:attrName>
                                        </p:attrNameLst>
                                      </p:cBhvr>
                                      <p:to>
                                        <p:strVal val="visible"/>
                                      </p:to>
                                    </p:set>
                                    <p:animEffect transition="in" filter="fade">
                                      <p:cBhvr>
                                        <p:cTn id="100" dur="2000"/>
                                        <p:tgtEl>
                                          <p:spTgt spid="30">
                                            <p:txEl>
                                              <p:pRg st="0" end="0"/>
                                            </p:txEl>
                                          </p:spTgt>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30">
                                            <p:txEl>
                                              <p:pRg st="1" end="1"/>
                                            </p:txEl>
                                          </p:spTgt>
                                        </p:tgtEl>
                                        <p:attrNameLst>
                                          <p:attrName>style.visibility</p:attrName>
                                        </p:attrNameLst>
                                      </p:cBhvr>
                                      <p:to>
                                        <p:strVal val="visible"/>
                                      </p:to>
                                    </p:set>
                                    <p:animEffect transition="in" filter="fade">
                                      <p:cBhvr>
                                        <p:cTn id="103" dur="2000"/>
                                        <p:tgtEl>
                                          <p:spTgt spid="30">
                                            <p:txEl>
                                              <p:pRg st="1" end="1"/>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 presetClass="entr" presetSubtype="4" fill="hold" grpId="0" nodeType="clickEffect">
                                  <p:stCondLst>
                                    <p:cond delay="0"/>
                                  </p:stCondLst>
                                  <p:childTnLst>
                                    <p:set>
                                      <p:cBhvr>
                                        <p:cTn id="107" dur="1" fill="hold">
                                          <p:stCondLst>
                                            <p:cond delay="0"/>
                                          </p:stCondLst>
                                        </p:cTn>
                                        <p:tgtEl>
                                          <p:spTgt spid="38">
                                            <p:bg/>
                                          </p:spTgt>
                                        </p:tgtEl>
                                        <p:attrNameLst>
                                          <p:attrName>style.visibility</p:attrName>
                                        </p:attrNameLst>
                                      </p:cBhvr>
                                      <p:to>
                                        <p:strVal val="visible"/>
                                      </p:to>
                                    </p:set>
                                    <p:anim calcmode="lin" valueType="num">
                                      <p:cBhvr additive="base">
                                        <p:cTn id="108" dur="500" fill="hold"/>
                                        <p:tgtEl>
                                          <p:spTgt spid="38">
                                            <p:bg/>
                                          </p:spTgt>
                                        </p:tgtEl>
                                        <p:attrNameLst>
                                          <p:attrName>ppt_x</p:attrName>
                                        </p:attrNameLst>
                                      </p:cBhvr>
                                      <p:tavLst>
                                        <p:tav tm="0">
                                          <p:val>
                                            <p:strVal val="#ppt_x"/>
                                          </p:val>
                                        </p:tav>
                                        <p:tav tm="100000">
                                          <p:val>
                                            <p:strVal val="#ppt_x"/>
                                          </p:val>
                                        </p:tav>
                                      </p:tavLst>
                                    </p:anim>
                                    <p:anim calcmode="lin" valueType="num">
                                      <p:cBhvr additive="base">
                                        <p:cTn id="109" dur="500" fill="hold"/>
                                        <p:tgtEl>
                                          <p:spTgt spid="38">
                                            <p:bg/>
                                          </p:spTgt>
                                        </p:tgtEl>
                                        <p:attrNameLst>
                                          <p:attrName>ppt_y</p:attrName>
                                        </p:attrNameLst>
                                      </p:cBhvr>
                                      <p:tavLst>
                                        <p:tav tm="0">
                                          <p:val>
                                            <p:strVal val="1+#ppt_h/2"/>
                                          </p:val>
                                        </p:tav>
                                        <p:tav tm="100000">
                                          <p:val>
                                            <p:strVal val="#ppt_y"/>
                                          </p:val>
                                        </p:tav>
                                      </p:tavLst>
                                    </p:anim>
                                  </p:childTnLst>
                                </p:cTn>
                              </p:par>
                              <p:par>
                                <p:cTn id="110" presetID="2" presetClass="entr" presetSubtype="4" fill="hold" grpId="0" nodeType="withEffect">
                                  <p:stCondLst>
                                    <p:cond delay="0"/>
                                  </p:stCondLst>
                                  <p:childTnLst>
                                    <p:set>
                                      <p:cBhvr>
                                        <p:cTn id="111" dur="1" fill="hold">
                                          <p:stCondLst>
                                            <p:cond delay="0"/>
                                          </p:stCondLst>
                                        </p:cTn>
                                        <p:tgtEl>
                                          <p:spTgt spid="38">
                                            <p:txEl>
                                              <p:pRg st="0" end="0"/>
                                            </p:txEl>
                                          </p:spTgt>
                                        </p:tgtEl>
                                        <p:attrNameLst>
                                          <p:attrName>style.visibility</p:attrName>
                                        </p:attrNameLst>
                                      </p:cBhvr>
                                      <p:to>
                                        <p:strVal val="visible"/>
                                      </p:to>
                                    </p:set>
                                    <p:anim calcmode="lin" valueType="num">
                                      <p:cBhvr additive="base">
                                        <p:cTn id="112"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38">
                                            <p:txEl>
                                              <p:pRg st="0" end="0"/>
                                            </p:txEl>
                                          </p:spTgt>
                                        </p:tgtEl>
                                        <p:attrNameLst>
                                          <p:attrName>ppt_y</p:attrName>
                                        </p:attrNameLst>
                                      </p:cBhvr>
                                      <p:tavLst>
                                        <p:tav tm="0">
                                          <p:val>
                                            <p:strVal val="1+#ppt_h/2"/>
                                          </p:val>
                                        </p:tav>
                                        <p:tav tm="100000">
                                          <p:val>
                                            <p:strVal val="#ppt_y"/>
                                          </p:val>
                                        </p:tav>
                                      </p:tavLst>
                                    </p:anim>
                                  </p:childTnLst>
                                </p:cTn>
                              </p:par>
                              <p:par>
                                <p:cTn id="114" presetID="2" presetClass="entr" presetSubtype="4" fill="hold" grpId="0" nodeType="withEffect">
                                  <p:stCondLst>
                                    <p:cond delay="0"/>
                                  </p:stCondLst>
                                  <p:childTnLst>
                                    <p:set>
                                      <p:cBhvr>
                                        <p:cTn id="115" dur="1" fill="hold">
                                          <p:stCondLst>
                                            <p:cond delay="0"/>
                                          </p:stCondLst>
                                        </p:cTn>
                                        <p:tgtEl>
                                          <p:spTgt spid="38">
                                            <p:txEl>
                                              <p:pRg st="1" end="1"/>
                                            </p:txEl>
                                          </p:spTgt>
                                        </p:tgtEl>
                                        <p:attrNameLst>
                                          <p:attrName>style.visibility</p:attrName>
                                        </p:attrNameLst>
                                      </p:cBhvr>
                                      <p:to>
                                        <p:strVal val="visible"/>
                                      </p:to>
                                    </p:set>
                                    <p:anim calcmode="lin" valueType="num">
                                      <p:cBhvr additive="base">
                                        <p:cTn id="116" dur="500" fill="hold"/>
                                        <p:tgtEl>
                                          <p:spTgt spid="38">
                                            <p:txEl>
                                              <p:pRg st="1" end="1"/>
                                            </p:txEl>
                                          </p:spTgt>
                                        </p:tgtEl>
                                        <p:attrNameLst>
                                          <p:attrName>ppt_x</p:attrName>
                                        </p:attrNameLst>
                                      </p:cBhvr>
                                      <p:tavLst>
                                        <p:tav tm="0">
                                          <p:val>
                                            <p:strVal val="#ppt_x"/>
                                          </p:val>
                                        </p:tav>
                                        <p:tav tm="100000">
                                          <p:val>
                                            <p:strVal val="#ppt_x"/>
                                          </p:val>
                                        </p:tav>
                                      </p:tavLst>
                                    </p:anim>
                                    <p:anim calcmode="lin" valueType="num">
                                      <p:cBhvr additive="base">
                                        <p:cTn id="117" dur="500" fill="hold"/>
                                        <p:tgtEl>
                                          <p:spTgt spid="38">
                                            <p:txEl>
                                              <p:pRg st="1" end="1"/>
                                            </p:txEl>
                                          </p:spTgt>
                                        </p:tgtEl>
                                        <p:attrNameLst>
                                          <p:attrName>ppt_y</p:attrName>
                                        </p:attrNameLst>
                                      </p:cBhvr>
                                      <p:tavLst>
                                        <p:tav tm="0">
                                          <p:val>
                                            <p:strVal val="1+#ppt_h/2"/>
                                          </p:val>
                                        </p:tav>
                                        <p:tav tm="100000">
                                          <p:val>
                                            <p:strVal val="#ppt_y"/>
                                          </p:val>
                                        </p:tav>
                                      </p:tavLst>
                                    </p:anim>
                                  </p:childTnLst>
                                </p:cTn>
                              </p:par>
                              <p:par>
                                <p:cTn id="118" presetID="2" presetClass="entr" presetSubtype="4" fill="hold" grpId="0" nodeType="withEffect">
                                  <p:stCondLst>
                                    <p:cond delay="0"/>
                                  </p:stCondLst>
                                  <p:childTnLst>
                                    <p:set>
                                      <p:cBhvr>
                                        <p:cTn id="119" dur="1" fill="hold">
                                          <p:stCondLst>
                                            <p:cond delay="0"/>
                                          </p:stCondLst>
                                        </p:cTn>
                                        <p:tgtEl>
                                          <p:spTgt spid="38">
                                            <p:txEl>
                                              <p:pRg st="2" end="2"/>
                                            </p:txEl>
                                          </p:spTgt>
                                        </p:tgtEl>
                                        <p:attrNameLst>
                                          <p:attrName>style.visibility</p:attrName>
                                        </p:attrNameLst>
                                      </p:cBhvr>
                                      <p:to>
                                        <p:strVal val="visible"/>
                                      </p:to>
                                    </p:set>
                                    <p:anim calcmode="lin" valueType="num">
                                      <p:cBhvr additive="base">
                                        <p:cTn id="120"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additive="base">
                                        <p:cTn id="121" dur="500" fill="hold"/>
                                        <p:tgtEl>
                                          <p:spTgt spid="3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20" grpId="0" animBg="1"/>
      <p:bldP spid="25" grpId="0" animBg="1"/>
      <p:bldP spid="38" grpId="0" build="allAtOnce" animBg="1"/>
      <p:bldP spid="47" grpId="0" animBg="1"/>
      <p:bldP spid="22" grpId="0" build="allAtOnce"/>
      <p:bldP spid="27" grpId="0" build="allAtOnce"/>
      <p:bldP spid="28" grpId="0" build="allAtOnce"/>
      <p:bldP spid="29" grpId="0" build="allAtOnce"/>
      <p:bldP spid="30" grpId="0" build="allAtOnce"/>
      <p:bldP spid="31" grpId="0" build="allAtOnce"/>
      <p:bldP spid="32" grpId="0" build="allAtOnce"/>
      <p:bldP spid="33" grpId="0" build="allAtOnce"/>
      <p:bldP spid="34" grpId="0" build="allAtOnce"/>
      <p:bldP spid="35"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10095</TotalTime>
  <Words>485</Words>
  <Application>Microsoft Office PowerPoint</Application>
  <PresentationFormat>On-screen Show (4:3)</PresentationFormat>
  <Paragraphs>147</Paragraphs>
  <Slides>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Arial</vt:lpstr>
      <vt:lpstr>Arial Black</vt:lpstr>
      <vt:lpstr>Calibri</vt:lpstr>
      <vt:lpstr>Century Gothic</vt:lpstr>
      <vt:lpstr>Wingdings</vt:lpstr>
      <vt:lpstr>Office Theme</vt:lpstr>
      <vt:lpstr>PowerPoint Presentation</vt:lpstr>
      <vt:lpstr>Types of shares</vt:lpstr>
      <vt:lpstr>Ordinary Shares</vt:lpstr>
      <vt:lpstr>Preference Shares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Bolton</dc:creator>
  <cp:lastModifiedBy>Matthew Bolton</cp:lastModifiedBy>
  <cp:revision>1315</cp:revision>
  <cp:lastPrinted>2015-01-19T16:34:22Z</cp:lastPrinted>
  <dcterms:created xsi:type="dcterms:W3CDTF">2014-04-03T14:33:40Z</dcterms:created>
  <dcterms:modified xsi:type="dcterms:W3CDTF">2016-08-22T12:53:08Z</dcterms:modified>
</cp:coreProperties>
</file>